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3"/>
  </p:handoutMasterIdLst>
  <p:sldIdLst>
    <p:sldId id="256" r:id="rId5"/>
    <p:sldId id="258" r:id="rId6"/>
    <p:sldId id="260" r:id="rId7"/>
    <p:sldId id="259" r:id="rId8"/>
    <p:sldId id="292" r:id="rId9"/>
    <p:sldId id="261" r:id="rId10"/>
    <p:sldId id="273" r:id="rId11"/>
    <p:sldId id="278" r:id="rId12"/>
    <p:sldId id="279" r:id="rId13"/>
    <p:sldId id="280" r:id="rId14"/>
    <p:sldId id="268" r:id="rId15"/>
    <p:sldId id="265" r:id="rId16"/>
    <p:sldId id="287" r:id="rId17"/>
    <p:sldId id="288" r:id="rId18"/>
    <p:sldId id="289" r:id="rId19"/>
    <p:sldId id="290" r:id="rId20"/>
    <p:sldId id="271" r:id="rId21"/>
    <p:sldId id="293"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AF8CB079-654B-4D5E-A3DE-74553E7F58B2}" type="datetimeFigureOut">
              <a:rPr lang="en-GB" smtClean="0"/>
              <a:t>12/11/2015</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BAA2F5C-1D0F-4A6E-9A31-4696F5B98E00}" type="slidenum">
              <a:rPr lang="en-GB" smtClean="0"/>
              <a:t>‹#›</a:t>
            </a:fld>
            <a:endParaRPr lang="en-GB"/>
          </a:p>
        </p:txBody>
      </p:sp>
    </p:spTree>
    <p:extLst>
      <p:ext uri="{BB962C8B-B14F-4D97-AF65-F5344CB8AC3E}">
        <p14:creationId xmlns:p14="http://schemas.microsoft.com/office/powerpoint/2010/main" val="21517737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12/11/2015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12/11/2015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12/11/2015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12/11/2015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6989B5-A938-468C-816E-2713C93B9BED}" type="datetimeFigureOut">
              <a:rPr lang="en-GB" smtClean="0"/>
              <a:pPr/>
              <a:t>12/11/2015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66989B5-A938-468C-816E-2713C93B9BED}" type="datetimeFigureOut">
              <a:rPr lang="en-GB" smtClean="0"/>
              <a:pPr/>
              <a:t>12/11/2015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6989B5-A938-468C-816E-2713C93B9BED}" type="datetimeFigureOut">
              <a:rPr lang="en-GB" smtClean="0"/>
              <a:pPr/>
              <a:t>12/11/2015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66989B5-A938-468C-816E-2713C93B9BED}" type="datetimeFigureOut">
              <a:rPr lang="en-GB" smtClean="0"/>
              <a:pPr/>
              <a:t>12/11/2015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6989B5-A938-468C-816E-2713C93B9BED}" type="datetimeFigureOut">
              <a:rPr lang="en-GB" smtClean="0"/>
              <a:pPr/>
              <a:t>12/11/2015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12/11/2015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12/11/2015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989B5-A938-468C-816E-2713C93B9BED}" type="datetimeFigureOut">
              <a:rPr lang="en-GB" smtClean="0"/>
              <a:pPr/>
              <a:t>12/11/2015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36206-3D43-470B-99F3-6FF8409B8F2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cdssl.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smtClean="0"/>
              <a:t>Welcome!!</a:t>
            </a:r>
            <a:r>
              <a:rPr lang="en-GB" dirty="0" smtClean="0"/>
              <a:t/>
            </a:r>
            <a:br>
              <a:rPr lang="en-GB" dirty="0" smtClean="0"/>
            </a:br>
            <a:r>
              <a:rPr lang="en-GB" dirty="0"/>
              <a:t/>
            </a:r>
            <a:br>
              <a:rPr lang="en-GB" dirty="0"/>
            </a:br>
            <a:r>
              <a:rPr lang="en-GB" dirty="0" smtClean="0"/>
              <a:t>Understanding Drugs and Alcohol</a:t>
            </a:r>
            <a:br>
              <a:rPr lang="en-GB" dirty="0" smtClean="0"/>
            </a:br>
            <a:r>
              <a:rPr lang="en-GB" dirty="0" err="1" smtClean="0"/>
              <a:t>SkyCast</a:t>
            </a:r>
            <a:endParaRPr lang="en-GB" dirty="0"/>
          </a:p>
        </p:txBody>
      </p:sp>
      <p:sp>
        <p:nvSpPr>
          <p:cNvPr id="3" name="Rounded Rectangle 2"/>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Four Groups of Drugs</a:t>
            </a:r>
            <a:endParaRPr lang="en-GB" dirty="0"/>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Flowchart: Connector 6"/>
          <p:cNvSpPr/>
          <p:nvPr/>
        </p:nvSpPr>
        <p:spPr>
          <a:xfrm>
            <a:off x="1511660" y="1518655"/>
            <a:ext cx="5508612" cy="4358617"/>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TextBox 11"/>
          <p:cNvSpPr txBox="1"/>
          <p:nvPr/>
        </p:nvSpPr>
        <p:spPr>
          <a:xfrm>
            <a:off x="1835696" y="2132856"/>
            <a:ext cx="4968552" cy="2739211"/>
          </a:xfrm>
          <a:prstGeom prst="rect">
            <a:avLst/>
          </a:prstGeom>
          <a:noFill/>
        </p:spPr>
        <p:txBody>
          <a:bodyPr wrap="square" rtlCol="0">
            <a:spAutoFit/>
          </a:bodyPr>
          <a:lstStyle/>
          <a:p>
            <a:pPr algn="ctr"/>
            <a:r>
              <a:rPr lang="en-GB" b="1" dirty="0" smtClean="0"/>
              <a:t>Opiates</a:t>
            </a:r>
          </a:p>
          <a:p>
            <a:pPr algn="ctr"/>
            <a:endParaRPr lang="en-GB" sz="1400" b="1" dirty="0"/>
          </a:p>
          <a:p>
            <a:pPr algn="ctr"/>
            <a:r>
              <a:rPr lang="en-GB" sz="1400" dirty="0" smtClean="0"/>
              <a:t>Opiates </a:t>
            </a:r>
            <a:r>
              <a:rPr lang="en-GB" sz="1400" dirty="0"/>
              <a:t>are used to help individuals cope with </a:t>
            </a:r>
            <a:r>
              <a:rPr lang="en-GB" sz="1400" dirty="0" smtClean="0"/>
              <a:t>pain</a:t>
            </a:r>
          </a:p>
          <a:p>
            <a:pPr algn="ctr"/>
            <a:r>
              <a:rPr lang="en-GB" sz="1400" dirty="0" smtClean="0"/>
              <a:t>Related </a:t>
            </a:r>
            <a:r>
              <a:rPr lang="en-GB" sz="1400" dirty="0"/>
              <a:t>to sensations of pain relief, pleasure, and </a:t>
            </a:r>
            <a:r>
              <a:rPr lang="en-GB" sz="1400" dirty="0" smtClean="0"/>
              <a:t>reward</a:t>
            </a:r>
          </a:p>
          <a:p>
            <a:pPr algn="ctr"/>
            <a:r>
              <a:rPr lang="en-GB" sz="1400" dirty="0" smtClean="0"/>
              <a:t>When </a:t>
            </a:r>
            <a:r>
              <a:rPr lang="en-GB" sz="1400" dirty="0"/>
              <a:t>used as prescribed, legal opioids are one of the most effective forms of pain </a:t>
            </a:r>
            <a:r>
              <a:rPr lang="en-GB" sz="1400" dirty="0" smtClean="0"/>
              <a:t>relief</a:t>
            </a:r>
          </a:p>
          <a:p>
            <a:pPr algn="ctr"/>
            <a:r>
              <a:rPr lang="en-GB" sz="1400" dirty="0" smtClean="0"/>
              <a:t>Opiates can treat severe pain when other </a:t>
            </a:r>
            <a:r>
              <a:rPr lang="en-GB" sz="1400" dirty="0"/>
              <a:t>attempts to relieve the pain have proven unsuccessful. </a:t>
            </a:r>
            <a:endParaRPr lang="en-GB" sz="1400" dirty="0" smtClean="0"/>
          </a:p>
          <a:p>
            <a:pPr algn="ctr"/>
            <a:r>
              <a:rPr lang="en-GB" sz="1400" dirty="0" smtClean="0"/>
              <a:t>However</a:t>
            </a:r>
            <a:r>
              <a:rPr lang="en-GB" sz="1400" dirty="0"/>
              <a:t>, since opioids have both pain relieving properties and positive psychological properties, </a:t>
            </a:r>
            <a:endParaRPr lang="en-GB" sz="1400" dirty="0" smtClean="0"/>
          </a:p>
          <a:p>
            <a:pPr algn="ctr"/>
            <a:r>
              <a:rPr lang="en-GB" sz="1400" dirty="0" smtClean="0"/>
              <a:t>they </a:t>
            </a:r>
            <a:r>
              <a:rPr lang="en-GB" sz="1400" dirty="0"/>
              <a:t>are among the most abused types of substances currently available.</a:t>
            </a:r>
            <a:endParaRPr lang="en-GB" sz="1400" b="1" dirty="0"/>
          </a:p>
        </p:txBody>
      </p:sp>
    </p:spTree>
    <p:extLst>
      <p:ext uri="{BB962C8B-B14F-4D97-AF65-F5344CB8AC3E}">
        <p14:creationId xmlns:p14="http://schemas.microsoft.com/office/powerpoint/2010/main" val="2762240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8" name="Rectangle 7"/>
          <p:cNvSpPr/>
          <p:nvPr/>
        </p:nvSpPr>
        <p:spPr>
          <a:xfrm>
            <a:off x="1259632" y="547601"/>
            <a:ext cx="6432082" cy="923330"/>
          </a:xfrm>
          <a:prstGeom prst="rect">
            <a:avLst/>
          </a:prstGeom>
          <a:noFill/>
        </p:spPr>
        <p:txBody>
          <a:bodyPr wrap="none" lIns="91440" tIns="45720" rIns="91440" bIns="45720">
            <a:spAutoFit/>
          </a:bodyPr>
          <a:lstStyle/>
          <a:p>
            <a:pPr algn="ctr"/>
            <a:r>
              <a:rPr lang="en-GB" sz="5400" b="1" cap="none" spc="0" dirty="0" smtClean="0">
                <a:ln w="22225">
                  <a:solidFill>
                    <a:schemeClr val="accent6">
                      <a:lumMod val="75000"/>
                    </a:schemeClr>
                  </a:solidFill>
                  <a:prstDash val="solid"/>
                </a:ln>
                <a:solidFill>
                  <a:schemeClr val="accent6">
                    <a:lumMod val="40000"/>
                    <a:lumOff val="60000"/>
                  </a:schemeClr>
                </a:solidFill>
                <a:effectLst/>
              </a:rPr>
              <a:t>How are drugs taken?</a:t>
            </a:r>
            <a:endParaRPr lang="en-GB" sz="5400" b="1" cap="none" spc="0" dirty="0">
              <a:ln w="22225">
                <a:solidFill>
                  <a:schemeClr val="accent6">
                    <a:lumMod val="75000"/>
                  </a:schemeClr>
                </a:solidFill>
                <a:prstDash val="solid"/>
              </a:ln>
              <a:solidFill>
                <a:schemeClr val="accent6">
                  <a:lumMod val="40000"/>
                  <a:lumOff val="60000"/>
                </a:schemeClr>
              </a:solidFill>
              <a:effectLst/>
            </a:endParaRPr>
          </a:p>
        </p:txBody>
      </p:sp>
      <p:sp>
        <p:nvSpPr>
          <p:cNvPr id="2" name="TextBox 1"/>
          <p:cNvSpPr txBox="1"/>
          <p:nvPr/>
        </p:nvSpPr>
        <p:spPr>
          <a:xfrm>
            <a:off x="575556" y="1484784"/>
            <a:ext cx="7992888" cy="4247317"/>
          </a:xfrm>
          <a:prstGeom prst="rect">
            <a:avLst/>
          </a:prstGeom>
          <a:noFill/>
        </p:spPr>
        <p:txBody>
          <a:bodyPr wrap="square" rtlCol="0">
            <a:spAutoFit/>
          </a:bodyPr>
          <a:lstStyle/>
          <a:p>
            <a:pPr marL="285750" indent="-285750">
              <a:buFont typeface="Arial" panose="020B0604020202020204" pitchFamily="34" charset="0"/>
              <a:buChar char="•"/>
            </a:pPr>
            <a:r>
              <a:rPr lang="en-GB" dirty="0" smtClean="0"/>
              <a:t>Swallowed (eaten): Takes 20 minutes to digest - chemicals are broken down and absorbed into blood stream.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Swallowed (drunk): Takes 5 minutes to digest – chemicals </a:t>
            </a:r>
            <a:r>
              <a:rPr lang="en-GB" dirty="0"/>
              <a:t>are broken down and absorbed into blood stream.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Injected: Injected into veins (not artery) – chemicals are absorbed directly into blood. Usually using needles (risk of blood born viruses). Sharing and disposing of needles.</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Inhaled/Smoked: Inhaled straight into the lungs and then absorbed into the blood stream within 2-3 minutes.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Absorbed: Chemicals are absorbed straight into the body in 5-10 minutes </a:t>
            </a:r>
          </a:p>
          <a:p>
            <a:pPr lvl="1"/>
            <a:r>
              <a:rPr lang="en-GB" dirty="0"/>
              <a:t>	</a:t>
            </a:r>
            <a:r>
              <a:rPr lang="en-GB" dirty="0" smtClean="0"/>
              <a:t>e.g. Nicotine patch. </a:t>
            </a:r>
          </a:p>
        </p:txBody>
      </p:sp>
    </p:spTree>
    <p:extLst>
      <p:ext uri="{BB962C8B-B14F-4D97-AF65-F5344CB8AC3E}">
        <p14:creationId xmlns:p14="http://schemas.microsoft.com/office/powerpoint/2010/main" val="3792257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Four Types of User</a:t>
            </a:r>
            <a:endParaRPr lang="en-GB" dirty="0"/>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Flowchart: Connector 6"/>
          <p:cNvSpPr/>
          <p:nvPr/>
        </p:nvSpPr>
        <p:spPr>
          <a:xfrm>
            <a:off x="1547664" y="1361944"/>
            <a:ext cx="2664296" cy="24482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9" name="Flowchart: Connector 8"/>
          <p:cNvSpPr/>
          <p:nvPr/>
        </p:nvSpPr>
        <p:spPr>
          <a:xfrm>
            <a:off x="4757192" y="1306249"/>
            <a:ext cx="2664296" cy="24482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0" name="Flowchart: Connector 9"/>
          <p:cNvSpPr/>
          <p:nvPr/>
        </p:nvSpPr>
        <p:spPr>
          <a:xfrm>
            <a:off x="1608187" y="3943644"/>
            <a:ext cx="2664296" cy="24482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1" name="Flowchart: Connector 10"/>
          <p:cNvSpPr/>
          <p:nvPr/>
        </p:nvSpPr>
        <p:spPr>
          <a:xfrm>
            <a:off x="4757192" y="3929123"/>
            <a:ext cx="2664296" cy="24482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TextBox 11"/>
          <p:cNvSpPr txBox="1"/>
          <p:nvPr/>
        </p:nvSpPr>
        <p:spPr>
          <a:xfrm>
            <a:off x="2087724" y="2216747"/>
            <a:ext cx="1584176" cy="369332"/>
          </a:xfrm>
          <a:prstGeom prst="rect">
            <a:avLst/>
          </a:prstGeom>
          <a:noFill/>
        </p:spPr>
        <p:txBody>
          <a:bodyPr wrap="square" rtlCol="0">
            <a:spAutoFit/>
          </a:bodyPr>
          <a:lstStyle/>
          <a:p>
            <a:pPr algn="ctr"/>
            <a:r>
              <a:rPr lang="en-GB" b="1" dirty="0" smtClean="0"/>
              <a:t>Experimental</a:t>
            </a:r>
            <a:endParaRPr lang="en-GB" b="1" dirty="0"/>
          </a:p>
        </p:txBody>
      </p:sp>
      <p:sp>
        <p:nvSpPr>
          <p:cNvPr id="13" name="TextBox 12"/>
          <p:cNvSpPr txBox="1"/>
          <p:nvPr/>
        </p:nvSpPr>
        <p:spPr>
          <a:xfrm>
            <a:off x="2087724" y="4927419"/>
            <a:ext cx="1584176" cy="369332"/>
          </a:xfrm>
          <a:prstGeom prst="rect">
            <a:avLst/>
          </a:prstGeom>
          <a:noFill/>
        </p:spPr>
        <p:txBody>
          <a:bodyPr wrap="square" rtlCol="0">
            <a:spAutoFit/>
          </a:bodyPr>
          <a:lstStyle/>
          <a:p>
            <a:pPr algn="ctr"/>
            <a:r>
              <a:rPr lang="en-GB" b="1" dirty="0" smtClean="0"/>
              <a:t>Addiction</a:t>
            </a:r>
            <a:endParaRPr lang="en-GB" b="1" dirty="0"/>
          </a:p>
        </p:txBody>
      </p:sp>
      <p:sp>
        <p:nvSpPr>
          <p:cNvPr id="14" name="TextBox 13"/>
          <p:cNvSpPr txBox="1"/>
          <p:nvPr/>
        </p:nvSpPr>
        <p:spPr>
          <a:xfrm>
            <a:off x="5278568" y="2206565"/>
            <a:ext cx="1584176" cy="369332"/>
          </a:xfrm>
          <a:prstGeom prst="rect">
            <a:avLst/>
          </a:prstGeom>
          <a:noFill/>
        </p:spPr>
        <p:txBody>
          <a:bodyPr wrap="square" rtlCol="0">
            <a:spAutoFit/>
          </a:bodyPr>
          <a:lstStyle/>
          <a:p>
            <a:pPr algn="ctr"/>
            <a:r>
              <a:rPr lang="en-GB" b="1" dirty="0" smtClean="0"/>
              <a:t>Recreational</a:t>
            </a:r>
            <a:endParaRPr lang="en-GB" b="1" dirty="0"/>
          </a:p>
        </p:txBody>
      </p:sp>
      <p:sp>
        <p:nvSpPr>
          <p:cNvPr id="15" name="TextBox 14"/>
          <p:cNvSpPr txBox="1"/>
          <p:nvPr/>
        </p:nvSpPr>
        <p:spPr>
          <a:xfrm>
            <a:off x="4973216" y="4927419"/>
            <a:ext cx="2448272" cy="369332"/>
          </a:xfrm>
          <a:prstGeom prst="rect">
            <a:avLst/>
          </a:prstGeom>
          <a:noFill/>
        </p:spPr>
        <p:txBody>
          <a:bodyPr wrap="square" rtlCol="0">
            <a:spAutoFit/>
          </a:bodyPr>
          <a:lstStyle/>
          <a:p>
            <a:pPr algn="ctr"/>
            <a:r>
              <a:rPr lang="en-GB" b="1" dirty="0" smtClean="0"/>
              <a:t>Chaotic/Problematic</a:t>
            </a:r>
            <a:endParaRPr lang="en-GB" b="1" dirty="0"/>
          </a:p>
        </p:txBody>
      </p:sp>
    </p:spTree>
    <p:extLst>
      <p:ext uri="{BB962C8B-B14F-4D97-AF65-F5344CB8AC3E}">
        <p14:creationId xmlns:p14="http://schemas.microsoft.com/office/powerpoint/2010/main" val="2041253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Four Types of User</a:t>
            </a:r>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Flowchart: Connector 6"/>
          <p:cNvSpPr/>
          <p:nvPr/>
        </p:nvSpPr>
        <p:spPr>
          <a:xfrm>
            <a:off x="1547664" y="1505145"/>
            <a:ext cx="5616624" cy="49056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TextBox 11"/>
          <p:cNvSpPr txBox="1"/>
          <p:nvPr/>
        </p:nvSpPr>
        <p:spPr>
          <a:xfrm>
            <a:off x="2519772" y="1988840"/>
            <a:ext cx="4104456" cy="5970865"/>
          </a:xfrm>
          <a:prstGeom prst="rect">
            <a:avLst/>
          </a:prstGeom>
          <a:noFill/>
        </p:spPr>
        <p:txBody>
          <a:bodyPr wrap="square" rtlCol="0">
            <a:spAutoFit/>
          </a:bodyPr>
          <a:lstStyle/>
          <a:p>
            <a:pPr algn="ctr"/>
            <a:r>
              <a:rPr lang="en-GB" b="1" dirty="0" smtClean="0"/>
              <a:t>Experimental</a:t>
            </a:r>
          </a:p>
          <a:p>
            <a:pPr algn="ctr"/>
            <a:endParaRPr lang="en-GB" b="1" dirty="0"/>
          </a:p>
          <a:p>
            <a:pPr marL="171450" indent="-171450">
              <a:buFont typeface="Arial" panose="020B0604020202020204" pitchFamily="34" charset="0"/>
              <a:buChar char="•"/>
            </a:pPr>
            <a:r>
              <a:rPr lang="en-GB" sz="1400" dirty="0"/>
              <a:t>F</a:t>
            </a:r>
            <a:r>
              <a:rPr lang="en-GB" sz="1400" dirty="0" smtClean="0"/>
              <a:t>irst times using</a:t>
            </a:r>
            <a:endParaRPr lang="en-GB" sz="1400" dirty="0"/>
          </a:p>
          <a:p>
            <a:pPr marL="171450" indent="-171450">
              <a:buFont typeface="Arial" panose="020B0604020202020204" pitchFamily="34" charset="0"/>
              <a:buChar char="•"/>
            </a:pPr>
            <a:r>
              <a:rPr lang="en-GB" sz="1400" dirty="0" smtClean="0"/>
              <a:t>Often </a:t>
            </a:r>
            <a:r>
              <a:rPr lang="en-GB" sz="1400" dirty="0"/>
              <a:t>as part of a </a:t>
            </a:r>
            <a:r>
              <a:rPr lang="en-GB" sz="1400" dirty="0" smtClean="0"/>
              <a:t>group</a:t>
            </a:r>
          </a:p>
          <a:p>
            <a:pPr marL="171450" indent="-171450">
              <a:buFont typeface="Arial" panose="020B0604020202020204" pitchFamily="34" charset="0"/>
              <a:buChar char="•"/>
            </a:pPr>
            <a:r>
              <a:rPr lang="en-GB" sz="1400" dirty="0"/>
              <a:t>A</a:t>
            </a:r>
            <a:r>
              <a:rPr lang="en-GB" sz="1400" dirty="0" smtClean="0"/>
              <a:t> </a:t>
            </a:r>
            <a:r>
              <a:rPr lang="en-GB" sz="1400" dirty="0"/>
              <a:t>dangerous way of using </a:t>
            </a:r>
            <a:r>
              <a:rPr lang="en-GB" sz="1400" dirty="0" smtClean="0"/>
              <a:t>drugs (inexperienced)</a:t>
            </a:r>
            <a:endParaRPr lang="en-GB" sz="1400" u="sng" dirty="0"/>
          </a:p>
          <a:p>
            <a:pPr marL="171450" indent="-171450">
              <a:buFont typeface="Arial" panose="020B0604020202020204" pitchFamily="34" charset="0"/>
              <a:buChar char="•"/>
            </a:pPr>
            <a:r>
              <a:rPr lang="en-GB" sz="1400" dirty="0" smtClean="0"/>
              <a:t>Experimental </a:t>
            </a:r>
            <a:r>
              <a:rPr lang="en-GB" sz="1400" dirty="0"/>
              <a:t>use can be some peoples’ only experience of drug </a:t>
            </a:r>
            <a:r>
              <a:rPr lang="en-GB" sz="1400" dirty="0" smtClean="0"/>
              <a:t>use – maybe they don’t enjoy it so don’t repeat?</a:t>
            </a:r>
          </a:p>
          <a:p>
            <a:pPr marL="171450" indent="-171450">
              <a:buFont typeface="Arial" panose="020B0604020202020204" pitchFamily="34" charset="0"/>
              <a:buChar char="•"/>
            </a:pPr>
            <a:r>
              <a:rPr lang="en-GB" sz="1400" dirty="0" smtClean="0"/>
              <a:t>First experience may not be pleasant</a:t>
            </a:r>
          </a:p>
          <a:p>
            <a:pPr marL="171450" indent="-171450">
              <a:buFont typeface="Arial" panose="020B0604020202020204" pitchFamily="34" charset="0"/>
              <a:buChar char="•"/>
            </a:pPr>
            <a:r>
              <a:rPr lang="en-GB" sz="1400" dirty="0" smtClean="0"/>
              <a:t>Likely </a:t>
            </a:r>
            <a:r>
              <a:rPr lang="en-GB" sz="1400" dirty="0"/>
              <a:t>to be </a:t>
            </a:r>
            <a:r>
              <a:rPr lang="en-GB" sz="1400" dirty="0" smtClean="0"/>
              <a:t>young </a:t>
            </a:r>
            <a:endParaRPr lang="en-GB" sz="1400" dirty="0"/>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a:p>
            <a:pPr algn="ctr"/>
            <a:r>
              <a:rPr lang="en-GB" b="1" dirty="0" smtClean="0"/>
              <a:t> </a:t>
            </a:r>
            <a:endParaRPr lang="en-GB" b="1" dirty="0"/>
          </a:p>
        </p:txBody>
      </p:sp>
    </p:spTree>
    <p:extLst>
      <p:ext uri="{BB962C8B-B14F-4D97-AF65-F5344CB8AC3E}">
        <p14:creationId xmlns:p14="http://schemas.microsoft.com/office/powerpoint/2010/main" val="1699661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Four Types of User</a:t>
            </a:r>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Flowchart: Connector 6"/>
          <p:cNvSpPr/>
          <p:nvPr/>
        </p:nvSpPr>
        <p:spPr>
          <a:xfrm>
            <a:off x="1547664" y="1505145"/>
            <a:ext cx="5616624" cy="49056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TextBox 11"/>
          <p:cNvSpPr txBox="1"/>
          <p:nvPr/>
        </p:nvSpPr>
        <p:spPr>
          <a:xfrm>
            <a:off x="2375756" y="2013515"/>
            <a:ext cx="4248472" cy="6863417"/>
          </a:xfrm>
          <a:prstGeom prst="rect">
            <a:avLst/>
          </a:prstGeom>
          <a:noFill/>
        </p:spPr>
        <p:txBody>
          <a:bodyPr wrap="square" rtlCol="0">
            <a:spAutoFit/>
          </a:bodyPr>
          <a:lstStyle/>
          <a:p>
            <a:pPr algn="ctr"/>
            <a:r>
              <a:rPr lang="en-GB" b="1" dirty="0" smtClean="0"/>
              <a:t>Recreational</a:t>
            </a:r>
          </a:p>
          <a:p>
            <a:pPr algn="ctr"/>
            <a:endParaRPr lang="en-GB" b="1" dirty="0" smtClean="0"/>
          </a:p>
          <a:p>
            <a:pPr marL="171450" indent="-171450">
              <a:buFont typeface="Arial" panose="020B0604020202020204" pitchFamily="34" charset="0"/>
              <a:buChar char="•"/>
            </a:pPr>
            <a:r>
              <a:rPr lang="en-GB" sz="1400" dirty="0"/>
              <a:t>W</a:t>
            </a:r>
            <a:r>
              <a:rPr lang="en-GB" sz="1400" dirty="0" smtClean="0"/>
              <a:t>hich </a:t>
            </a:r>
            <a:r>
              <a:rPr lang="en-GB" sz="1400" dirty="0"/>
              <a:t>drugs to </a:t>
            </a:r>
            <a:r>
              <a:rPr lang="en-GB" sz="1400" dirty="0" smtClean="0"/>
              <a:t>use</a:t>
            </a:r>
            <a:r>
              <a:rPr lang="en-GB" sz="1400" dirty="0"/>
              <a:t>?</a:t>
            </a:r>
            <a:endParaRPr lang="en-GB" sz="1400" dirty="0" smtClean="0"/>
          </a:p>
          <a:p>
            <a:pPr marL="171450" indent="-171450">
              <a:buFont typeface="Arial" panose="020B0604020202020204" pitchFamily="34" charset="0"/>
              <a:buChar char="•"/>
            </a:pPr>
            <a:r>
              <a:rPr lang="en-GB" sz="1400" dirty="0"/>
              <a:t>W</a:t>
            </a:r>
            <a:r>
              <a:rPr lang="en-GB" sz="1400" dirty="0" smtClean="0"/>
              <a:t>hich amounts?</a:t>
            </a:r>
          </a:p>
          <a:p>
            <a:pPr marL="171450" indent="-171450">
              <a:buFont typeface="Arial" panose="020B0604020202020204" pitchFamily="34" charset="0"/>
              <a:buChar char="•"/>
            </a:pPr>
            <a:r>
              <a:rPr lang="en-GB" sz="1400" dirty="0"/>
              <a:t>T</a:t>
            </a:r>
            <a:r>
              <a:rPr lang="en-GB" sz="1400" dirty="0" smtClean="0"/>
              <a:t>imes </a:t>
            </a:r>
            <a:r>
              <a:rPr lang="en-GB" sz="1400" dirty="0"/>
              <a:t>and </a:t>
            </a:r>
            <a:r>
              <a:rPr lang="en-GB" sz="1400" dirty="0" smtClean="0"/>
              <a:t>places</a:t>
            </a:r>
          </a:p>
          <a:p>
            <a:pPr marL="171450" indent="-171450">
              <a:buFont typeface="Arial" panose="020B0604020202020204" pitchFamily="34" charset="0"/>
              <a:buChar char="•"/>
            </a:pPr>
            <a:r>
              <a:rPr lang="en-GB" sz="1400" dirty="0" smtClean="0"/>
              <a:t>Often in a group </a:t>
            </a:r>
          </a:p>
          <a:p>
            <a:pPr marL="171450" indent="-171450">
              <a:buFont typeface="Arial" panose="020B0604020202020204" pitchFamily="34" charset="0"/>
              <a:buChar char="•"/>
            </a:pPr>
            <a:r>
              <a:rPr lang="en-GB" sz="1400" dirty="0" smtClean="0"/>
              <a:t>Planned process </a:t>
            </a:r>
          </a:p>
          <a:p>
            <a:pPr marL="171450" indent="-171450">
              <a:buFont typeface="Arial" panose="020B0604020202020204" pitchFamily="34" charset="0"/>
              <a:buChar char="•"/>
            </a:pPr>
            <a:r>
              <a:rPr lang="en-GB" sz="1400" dirty="0"/>
              <a:t>L</a:t>
            </a:r>
            <a:r>
              <a:rPr lang="en-GB" sz="1400" dirty="0" smtClean="0"/>
              <a:t>earned </a:t>
            </a:r>
            <a:r>
              <a:rPr lang="en-GB" sz="1400" dirty="0"/>
              <a:t>to control their drug </a:t>
            </a:r>
            <a:r>
              <a:rPr lang="en-GB" sz="1400" dirty="0" smtClean="0"/>
              <a:t>use</a:t>
            </a:r>
          </a:p>
          <a:p>
            <a:pPr marL="171450" indent="-171450">
              <a:buFont typeface="Arial" panose="020B0604020202020204" pitchFamily="34" charset="0"/>
              <a:buChar char="•"/>
            </a:pPr>
            <a:r>
              <a:rPr lang="en-GB" sz="1400" dirty="0" smtClean="0"/>
              <a:t>By </a:t>
            </a:r>
            <a:r>
              <a:rPr lang="en-GB" sz="1400" dirty="0"/>
              <a:t>far the most common recreational drug used in the UK is Alcohol. </a:t>
            </a:r>
          </a:p>
          <a:p>
            <a:pPr marL="171450" indent="-171450">
              <a:buFont typeface="Arial" panose="020B0604020202020204" pitchFamily="34" charset="0"/>
              <a:buChar char="•"/>
            </a:pPr>
            <a:r>
              <a:rPr lang="en-GB" sz="1400" dirty="0"/>
              <a:t>N</a:t>
            </a:r>
            <a:r>
              <a:rPr lang="en-GB" sz="1400" dirty="0" smtClean="0"/>
              <a:t>ot </a:t>
            </a:r>
            <a:r>
              <a:rPr lang="en-GB" sz="1400" dirty="0"/>
              <a:t>always without problems. </a:t>
            </a:r>
            <a:endParaRPr lang="en-GB" sz="1400" dirty="0" smtClean="0"/>
          </a:p>
          <a:p>
            <a:pPr marL="171450" indent="-171450">
              <a:buFont typeface="Arial" panose="020B0604020202020204" pitchFamily="34" charset="0"/>
              <a:buChar char="•"/>
            </a:pPr>
            <a:r>
              <a:rPr lang="en-GB" sz="1400" dirty="0"/>
              <a:t>R</a:t>
            </a:r>
            <a:r>
              <a:rPr lang="en-GB" sz="1400" dirty="0" smtClean="0"/>
              <a:t>ecreational </a:t>
            </a:r>
            <a:r>
              <a:rPr lang="en-GB" sz="1400" dirty="0"/>
              <a:t>drug use </a:t>
            </a:r>
            <a:r>
              <a:rPr lang="en-GB" sz="1400" dirty="0" smtClean="0"/>
              <a:t>can end in dependant use.</a:t>
            </a:r>
            <a:endParaRPr lang="en-GB" sz="1400" dirty="0"/>
          </a:p>
          <a:p>
            <a:pPr marL="171450" indent="-171450">
              <a:buFont typeface="Arial" panose="020B0604020202020204" pitchFamily="34" charset="0"/>
              <a:buChar char="•"/>
            </a:pPr>
            <a:r>
              <a:rPr lang="en-GB" sz="1400" dirty="0"/>
              <a:t>R</a:t>
            </a:r>
            <a:r>
              <a:rPr lang="en-GB" sz="1400" dirty="0" smtClean="0"/>
              <a:t>ecreational use </a:t>
            </a:r>
            <a:r>
              <a:rPr lang="en-GB" sz="1400" dirty="0"/>
              <a:t>is often undertaken with few if </a:t>
            </a:r>
            <a:r>
              <a:rPr lang="en-GB" sz="1400" dirty="0" smtClean="0"/>
              <a:t>any significant </a:t>
            </a:r>
            <a:r>
              <a:rPr lang="en-GB" sz="1400" dirty="0"/>
              <a:t>problems resulting from it</a:t>
            </a:r>
            <a:r>
              <a:rPr lang="en-GB" sz="1600" dirty="0"/>
              <a:t>. </a:t>
            </a:r>
          </a:p>
          <a:p>
            <a:pPr algn="ctr"/>
            <a:endParaRPr lang="en-GB" b="1" dirty="0"/>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p:txBody>
      </p:sp>
    </p:spTree>
    <p:extLst>
      <p:ext uri="{BB962C8B-B14F-4D97-AF65-F5344CB8AC3E}">
        <p14:creationId xmlns:p14="http://schemas.microsoft.com/office/powerpoint/2010/main" val="2844677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Four Types of User</a:t>
            </a:r>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Flowchart: Connector 6"/>
          <p:cNvSpPr/>
          <p:nvPr/>
        </p:nvSpPr>
        <p:spPr>
          <a:xfrm>
            <a:off x="1547664" y="1505145"/>
            <a:ext cx="5616624" cy="49056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TextBox 11"/>
          <p:cNvSpPr txBox="1"/>
          <p:nvPr/>
        </p:nvSpPr>
        <p:spPr>
          <a:xfrm>
            <a:off x="2339752" y="2132856"/>
            <a:ext cx="4248472" cy="6340197"/>
          </a:xfrm>
          <a:prstGeom prst="rect">
            <a:avLst/>
          </a:prstGeom>
          <a:noFill/>
        </p:spPr>
        <p:txBody>
          <a:bodyPr wrap="square" rtlCol="0">
            <a:spAutoFit/>
          </a:bodyPr>
          <a:lstStyle/>
          <a:p>
            <a:pPr algn="ctr"/>
            <a:r>
              <a:rPr lang="en-GB" b="1" dirty="0" smtClean="0"/>
              <a:t>Addiction</a:t>
            </a:r>
          </a:p>
          <a:p>
            <a:pPr algn="ctr"/>
            <a:endParaRPr lang="en-GB" b="1" dirty="0"/>
          </a:p>
          <a:p>
            <a:pPr marL="285750" indent="-285750">
              <a:buFont typeface="Arial" panose="020B0604020202020204" pitchFamily="34" charset="0"/>
              <a:buChar char="•"/>
            </a:pPr>
            <a:r>
              <a:rPr lang="en-GB" sz="1400" dirty="0"/>
              <a:t>D</a:t>
            </a:r>
            <a:r>
              <a:rPr lang="en-GB" sz="1400" dirty="0" smtClean="0"/>
              <a:t>riven </a:t>
            </a:r>
            <a:r>
              <a:rPr lang="en-GB" sz="1400" dirty="0"/>
              <a:t>by a physical or psychological compulsion </a:t>
            </a:r>
            <a:endParaRPr lang="en-GB" sz="1400" dirty="0" smtClean="0"/>
          </a:p>
          <a:p>
            <a:pPr marL="285750" indent="-285750">
              <a:buFont typeface="Arial" panose="020B0604020202020204" pitchFamily="34" charset="0"/>
              <a:buChar char="•"/>
            </a:pPr>
            <a:r>
              <a:rPr lang="en-GB" sz="1400" dirty="0" smtClean="0"/>
              <a:t>Often a solitary activity</a:t>
            </a:r>
          </a:p>
          <a:p>
            <a:pPr marL="285750" indent="-285750">
              <a:buFont typeface="Arial" panose="020B0604020202020204" pitchFamily="34" charset="0"/>
              <a:buChar char="•"/>
            </a:pPr>
            <a:r>
              <a:rPr lang="en-GB" sz="1400" dirty="0" smtClean="0"/>
              <a:t>The </a:t>
            </a:r>
            <a:r>
              <a:rPr lang="en-GB" sz="1400" dirty="0"/>
              <a:t>absence of the drug in the body leads to cravings, </a:t>
            </a:r>
            <a:r>
              <a:rPr lang="en-GB" sz="1400" dirty="0" smtClean="0"/>
              <a:t>physically and psychologically</a:t>
            </a:r>
          </a:p>
          <a:p>
            <a:pPr marL="285750" indent="-285750">
              <a:buFont typeface="Arial" panose="020B0604020202020204" pitchFamily="34" charset="0"/>
              <a:buChar char="•"/>
            </a:pPr>
            <a:r>
              <a:rPr lang="en-GB" sz="1400" dirty="0"/>
              <a:t>Likely to lead to physical dependence than others. </a:t>
            </a:r>
            <a:endParaRPr lang="en-GB" sz="1400" dirty="0" smtClean="0"/>
          </a:p>
          <a:p>
            <a:pPr marL="285750" indent="-285750">
              <a:buFont typeface="Arial" panose="020B0604020202020204" pitchFamily="34" charset="0"/>
              <a:buChar char="•"/>
            </a:pPr>
            <a:r>
              <a:rPr lang="en-GB" sz="1400" dirty="0" smtClean="0"/>
              <a:t>Physical dependency can lead to withdrawal symptoms</a:t>
            </a:r>
            <a:r>
              <a:rPr lang="en-GB" sz="1400" dirty="0"/>
              <a:t> </a:t>
            </a:r>
            <a:r>
              <a:rPr lang="en-GB" sz="1400" dirty="0" smtClean="0"/>
              <a:t>(such </a:t>
            </a:r>
            <a:r>
              <a:rPr lang="en-GB" sz="1400" dirty="0"/>
              <a:t>as alcohol and heroin)</a:t>
            </a:r>
          </a:p>
          <a:p>
            <a:pPr marL="285750" indent="-285750">
              <a:buFont typeface="Arial" panose="020B0604020202020204" pitchFamily="34" charset="0"/>
              <a:buChar char="•"/>
            </a:pPr>
            <a:r>
              <a:rPr lang="en-GB" sz="1400" dirty="0" smtClean="0"/>
              <a:t>The </a:t>
            </a:r>
            <a:r>
              <a:rPr lang="en-GB" sz="1400" dirty="0"/>
              <a:t>development of dependence has at least as much to do with the individual as it does the drug. </a:t>
            </a:r>
          </a:p>
          <a:p>
            <a:pPr marL="285750" indent="-285750">
              <a:buFont typeface="Arial" panose="020B0604020202020204" pitchFamily="34" charset="0"/>
              <a:buChar char="•"/>
            </a:pPr>
            <a:r>
              <a:rPr lang="en-GB" sz="1400" dirty="0"/>
              <a:t>Dependent drug use is often associated with problems, but problems are by no means inevitable.  </a:t>
            </a:r>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a:p>
            <a:pPr algn="ctr"/>
            <a:endParaRPr lang="en-GB" b="1" dirty="0" smtClean="0"/>
          </a:p>
          <a:p>
            <a:pPr algn="ctr"/>
            <a:endParaRPr lang="en-GB" b="1" dirty="0"/>
          </a:p>
        </p:txBody>
      </p:sp>
    </p:spTree>
    <p:extLst>
      <p:ext uri="{BB962C8B-B14F-4D97-AF65-F5344CB8AC3E}">
        <p14:creationId xmlns:p14="http://schemas.microsoft.com/office/powerpoint/2010/main" val="49983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Four Types of User</a:t>
            </a:r>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Flowchart: Connector 6"/>
          <p:cNvSpPr/>
          <p:nvPr/>
        </p:nvSpPr>
        <p:spPr>
          <a:xfrm>
            <a:off x="1547664" y="1505145"/>
            <a:ext cx="5616624" cy="49056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TextBox 11"/>
          <p:cNvSpPr txBox="1"/>
          <p:nvPr/>
        </p:nvSpPr>
        <p:spPr>
          <a:xfrm>
            <a:off x="2627784" y="2204864"/>
            <a:ext cx="3456384" cy="2154436"/>
          </a:xfrm>
          <a:prstGeom prst="rect">
            <a:avLst/>
          </a:prstGeom>
          <a:noFill/>
        </p:spPr>
        <p:txBody>
          <a:bodyPr wrap="square" rtlCol="0">
            <a:spAutoFit/>
          </a:bodyPr>
          <a:lstStyle/>
          <a:p>
            <a:pPr algn="ctr"/>
            <a:r>
              <a:rPr lang="en-GB" b="1" dirty="0" smtClean="0"/>
              <a:t>Chaotic/Problematic</a:t>
            </a:r>
          </a:p>
          <a:p>
            <a:pPr marL="285750" indent="-285750">
              <a:buFont typeface="Arial" panose="020B0604020202020204" pitchFamily="34" charset="0"/>
              <a:buChar char="•"/>
            </a:pPr>
            <a:endParaRPr lang="en-GB" b="1" dirty="0" smtClean="0"/>
          </a:p>
          <a:p>
            <a:pPr marL="285750" indent="-285750">
              <a:buFont typeface="Arial" panose="020B0604020202020204" pitchFamily="34" charset="0"/>
              <a:buChar char="•"/>
            </a:pPr>
            <a:r>
              <a:rPr lang="en-GB" sz="1400" dirty="0" smtClean="0"/>
              <a:t>Crime/Criminal Record</a:t>
            </a:r>
          </a:p>
          <a:p>
            <a:pPr marL="285750" indent="-285750">
              <a:buFont typeface="Arial" panose="020B0604020202020204" pitchFamily="34" charset="0"/>
              <a:buChar char="•"/>
            </a:pPr>
            <a:r>
              <a:rPr lang="en-GB" sz="1400" dirty="0" smtClean="0"/>
              <a:t>Tolerance Increase</a:t>
            </a:r>
          </a:p>
          <a:p>
            <a:pPr marL="285750" indent="-285750">
              <a:buFont typeface="Arial" panose="020B0604020202020204" pitchFamily="34" charset="0"/>
              <a:buChar char="•"/>
            </a:pPr>
            <a:r>
              <a:rPr lang="en-GB" sz="1400" dirty="0" smtClean="0"/>
              <a:t>Financial Problems</a:t>
            </a:r>
          </a:p>
          <a:p>
            <a:pPr marL="285750" indent="-285750">
              <a:buFont typeface="Arial" panose="020B0604020202020204" pitchFamily="34" charset="0"/>
              <a:buChar char="•"/>
            </a:pPr>
            <a:r>
              <a:rPr lang="en-GB" sz="1400" dirty="0" smtClean="0"/>
              <a:t>Relationships Problems</a:t>
            </a:r>
          </a:p>
          <a:p>
            <a:pPr marL="285750" indent="-285750">
              <a:buFont typeface="Arial" panose="020B0604020202020204" pitchFamily="34" charset="0"/>
              <a:buChar char="•"/>
            </a:pPr>
            <a:r>
              <a:rPr lang="en-GB" sz="1400" dirty="0" smtClean="0"/>
              <a:t>Employability</a:t>
            </a:r>
          </a:p>
          <a:p>
            <a:pPr marL="285750" indent="-285750">
              <a:buFont typeface="Arial" panose="020B0604020202020204" pitchFamily="34" charset="0"/>
              <a:buChar char="•"/>
            </a:pPr>
            <a:r>
              <a:rPr lang="en-GB" sz="1400" dirty="0" smtClean="0"/>
              <a:t>Travelling Abroad</a:t>
            </a:r>
          </a:p>
          <a:p>
            <a:pPr marL="285750" indent="-285750">
              <a:buFont typeface="Arial" panose="020B0604020202020204" pitchFamily="34" charset="0"/>
              <a:buChar char="•"/>
            </a:pPr>
            <a:r>
              <a:rPr lang="en-GB" sz="1400" dirty="0" smtClean="0"/>
              <a:t>Driving Disqualifications</a:t>
            </a:r>
            <a:endParaRPr lang="en-GB" sz="1400" dirty="0"/>
          </a:p>
        </p:txBody>
      </p:sp>
    </p:spTree>
    <p:extLst>
      <p:ext uri="{BB962C8B-B14F-4D97-AF65-F5344CB8AC3E}">
        <p14:creationId xmlns:p14="http://schemas.microsoft.com/office/powerpoint/2010/main" val="5601623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8" name="Rectangle 7"/>
          <p:cNvSpPr/>
          <p:nvPr/>
        </p:nvSpPr>
        <p:spPr>
          <a:xfrm>
            <a:off x="592481" y="2136338"/>
            <a:ext cx="7959037" cy="2585323"/>
          </a:xfrm>
          <a:prstGeom prst="rect">
            <a:avLst/>
          </a:prstGeom>
          <a:noFill/>
        </p:spPr>
        <p:txBody>
          <a:bodyPr wrap="none" lIns="91440" tIns="45720" rIns="91440" bIns="45720">
            <a:spAutoFit/>
          </a:bodyPr>
          <a:lstStyle/>
          <a:p>
            <a:pPr algn="ctr"/>
            <a:r>
              <a:rPr lang="en-GB" sz="5400" b="1" cap="none" spc="0" dirty="0" smtClean="0">
                <a:ln w="22225">
                  <a:solidFill>
                    <a:schemeClr val="accent6">
                      <a:lumMod val="75000"/>
                    </a:schemeClr>
                  </a:solidFill>
                  <a:prstDash val="solid"/>
                </a:ln>
                <a:solidFill>
                  <a:schemeClr val="accent6">
                    <a:lumMod val="40000"/>
                    <a:lumOff val="60000"/>
                  </a:schemeClr>
                </a:solidFill>
                <a:effectLst/>
              </a:rPr>
              <a:t>Where would you go if </a:t>
            </a:r>
          </a:p>
          <a:p>
            <a:pPr algn="ctr"/>
            <a:r>
              <a:rPr lang="en-GB" sz="5400" b="1" cap="none" spc="0" dirty="0" smtClean="0">
                <a:ln w="22225">
                  <a:solidFill>
                    <a:schemeClr val="accent6">
                      <a:lumMod val="75000"/>
                    </a:schemeClr>
                  </a:solidFill>
                  <a:prstDash val="solid"/>
                </a:ln>
                <a:solidFill>
                  <a:schemeClr val="accent6">
                    <a:lumMod val="40000"/>
                    <a:lumOff val="60000"/>
                  </a:schemeClr>
                </a:solidFill>
                <a:effectLst/>
              </a:rPr>
              <a:t>you or someone you know </a:t>
            </a:r>
          </a:p>
          <a:p>
            <a:pPr algn="ctr"/>
            <a:r>
              <a:rPr lang="en-GB" sz="5400" b="1" cap="none" spc="0" dirty="0" smtClean="0">
                <a:ln w="22225">
                  <a:solidFill>
                    <a:schemeClr val="accent6">
                      <a:lumMod val="75000"/>
                    </a:schemeClr>
                  </a:solidFill>
                  <a:prstDash val="solid"/>
                </a:ln>
                <a:solidFill>
                  <a:schemeClr val="accent6">
                    <a:lumMod val="40000"/>
                    <a:lumOff val="60000"/>
                  </a:schemeClr>
                </a:solidFill>
                <a:effectLst/>
              </a:rPr>
              <a:t>needed help?</a:t>
            </a:r>
            <a:endParaRPr lang="en-GB" sz="5400" b="1" cap="none" spc="0" dirty="0">
              <a:ln w="22225">
                <a:solidFill>
                  <a:schemeClr val="accent6">
                    <a:lumMod val="75000"/>
                  </a:schemeClr>
                </a:solidFill>
                <a:prstDash val="solid"/>
              </a:ln>
              <a:solidFill>
                <a:schemeClr val="accent6">
                  <a:lumMod val="40000"/>
                  <a:lumOff val="60000"/>
                </a:schemeClr>
              </a:solidFill>
              <a:effectLst/>
            </a:endParaRPr>
          </a:p>
        </p:txBody>
      </p:sp>
    </p:spTree>
    <p:extLst>
      <p:ext uri="{BB962C8B-B14F-4D97-AF65-F5344CB8AC3E}">
        <p14:creationId xmlns:p14="http://schemas.microsoft.com/office/powerpoint/2010/main" val="2176973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Need Help?</a:t>
            </a:r>
            <a:endParaRPr lang="en-GB" dirty="0"/>
          </a:p>
        </p:txBody>
      </p:sp>
      <p:sp>
        <p:nvSpPr>
          <p:cNvPr id="3" name="Content Placeholder 2"/>
          <p:cNvSpPr>
            <a:spLocks noGrp="1"/>
          </p:cNvSpPr>
          <p:nvPr>
            <p:ph idx="1"/>
          </p:nvPr>
        </p:nvSpPr>
        <p:spPr>
          <a:xfrm>
            <a:off x="457200" y="1417638"/>
            <a:ext cx="8229600" cy="4525963"/>
          </a:xfrm>
        </p:spPr>
        <p:txBody>
          <a:bodyPr>
            <a:normAutofit/>
          </a:bodyPr>
          <a:lstStyle/>
          <a:p>
            <a:r>
              <a:rPr lang="en-GB" dirty="0" smtClean="0"/>
              <a:t>Support in Schools/Colleges</a:t>
            </a:r>
          </a:p>
          <a:p>
            <a:pPr lvl="0"/>
            <a:r>
              <a:rPr lang="en-GB" dirty="0"/>
              <a:t>Love your Future – Turnaround Centre (Paulin)</a:t>
            </a:r>
          </a:p>
          <a:p>
            <a:pPr lvl="0"/>
            <a:r>
              <a:rPr lang="en-GB" dirty="0"/>
              <a:t>Adult services at Lantern Hall </a:t>
            </a:r>
          </a:p>
          <a:p>
            <a:pPr lvl="0"/>
            <a:r>
              <a:rPr lang="en-GB" dirty="0" smtClean="0"/>
              <a:t>Websites/</a:t>
            </a:r>
            <a:r>
              <a:rPr lang="en-GB" dirty="0" err="1" smtClean="0"/>
              <a:t>Helpines</a:t>
            </a:r>
            <a:r>
              <a:rPr lang="en-GB" dirty="0" smtClean="0"/>
              <a:t>: E.g. Talk </a:t>
            </a:r>
            <a:r>
              <a:rPr lang="en-GB" dirty="0"/>
              <a:t>to Frank</a:t>
            </a:r>
          </a:p>
          <a:p>
            <a:pPr lvl="0"/>
            <a:r>
              <a:rPr lang="en-GB" dirty="0"/>
              <a:t>Off the </a:t>
            </a:r>
            <a:r>
              <a:rPr lang="en-GB" dirty="0" smtClean="0"/>
              <a:t>Record/Jump Start </a:t>
            </a:r>
            <a:r>
              <a:rPr lang="en-GB" dirty="0"/>
              <a:t>– counselling services</a:t>
            </a:r>
          </a:p>
          <a:p>
            <a:pPr lvl="0"/>
            <a:r>
              <a:rPr lang="en-GB" dirty="0"/>
              <a:t>Sutton CDSSL - </a:t>
            </a:r>
            <a:r>
              <a:rPr lang="en-GB" u="sng" dirty="0">
                <a:hlinkClick r:id="rId2"/>
              </a:rPr>
              <a:t>http://www.cdssl.org/</a:t>
            </a:r>
            <a:endParaRPr lang="en-GB" dirty="0"/>
          </a:p>
          <a:p>
            <a:endParaRPr lang="en-GB" dirty="0" smtClean="0"/>
          </a:p>
          <a:p>
            <a:endParaRPr lang="en-GB"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3"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2665437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p Arrow 3"/>
          <p:cNvSpPr/>
          <p:nvPr/>
        </p:nvSpPr>
        <p:spPr>
          <a:xfrm rot="5400000">
            <a:off x="7524328" y="2924944"/>
            <a:ext cx="648072" cy="1512168"/>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Left Arrow 4"/>
          <p:cNvSpPr/>
          <p:nvPr/>
        </p:nvSpPr>
        <p:spPr>
          <a:xfrm>
            <a:off x="899592" y="1556792"/>
            <a:ext cx="2088232" cy="648072"/>
          </a:xfrm>
          <a:prstGeom prst="lef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Left Arrow 6"/>
          <p:cNvSpPr/>
          <p:nvPr/>
        </p:nvSpPr>
        <p:spPr>
          <a:xfrm>
            <a:off x="827584" y="4797152"/>
            <a:ext cx="2088232" cy="648072"/>
          </a:xfrm>
          <a:prstGeom prst="lef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10" name="Up Arrow 9"/>
          <p:cNvSpPr/>
          <p:nvPr/>
        </p:nvSpPr>
        <p:spPr>
          <a:xfrm>
            <a:off x="4139952" y="548680"/>
            <a:ext cx="648072" cy="1512168"/>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Understanding Drugs and Alcohol </a:t>
            </a:r>
            <a:endParaRPr lang="en-GB" dirty="0"/>
          </a:p>
        </p:txBody>
      </p:sp>
      <p:sp>
        <p:nvSpPr>
          <p:cNvPr id="3" name="Content Placeholder 2"/>
          <p:cNvSpPr>
            <a:spLocks noGrp="1"/>
          </p:cNvSpPr>
          <p:nvPr>
            <p:ph idx="1"/>
          </p:nvPr>
        </p:nvSpPr>
        <p:spPr/>
        <p:txBody>
          <a:bodyPr>
            <a:normAutofit/>
          </a:bodyPr>
          <a:lstStyle/>
          <a:p>
            <a:pPr marL="0" lvl="0" indent="0">
              <a:buNone/>
            </a:pPr>
            <a:r>
              <a:rPr lang="en-GB" sz="2200" dirty="0" smtClean="0"/>
              <a:t>Today’s Aims: </a:t>
            </a:r>
          </a:p>
          <a:p>
            <a:pPr lvl="0"/>
            <a:r>
              <a:rPr lang="en-GB" sz="2400" dirty="0"/>
              <a:t>To understand the different types of drugs, the effects they have and the different ways that they can be taken. </a:t>
            </a:r>
            <a:endParaRPr lang="en-GB" sz="2400" dirty="0" smtClean="0"/>
          </a:p>
          <a:p>
            <a:pPr marL="0" lvl="0" indent="0">
              <a:buNone/>
            </a:pPr>
            <a:endParaRPr lang="en-GB" sz="2400" dirty="0"/>
          </a:p>
          <a:p>
            <a:pPr lvl="0"/>
            <a:r>
              <a:rPr lang="en-GB" sz="2400" dirty="0"/>
              <a:t>To look at how people use drugs and identify when drug use can become a problem. </a:t>
            </a:r>
            <a:endParaRPr lang="en-GB" sz="2400" dirty="0" smtClean="0"/>
          </a:p>
          <a:p>
            <a:pPr marL="0" lvl="0" indent="0">
              <a:buNone/>
            </a:pPr>
            <a:endParaRPr lang="en-GB" sz="2400" dirty="0"/>
          </a:p>
          <a:p>
            <a:pPr lvl="0"/>
            <a:r>
              <a:rPr lang="en-GB" sz="2400" dirty="0"/>
              <a:t>To give information about where to go if you or someone you know needs help. </a:t>
            </a:r>
          </a:p>
          <a:p>
            <a:endParaRPr lang="en-GB"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730695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772406"/>
            <a:ext cx="7992888" cy="5401479"/>
          </a:xfrm>
          <a:prstGeom prst="rect">
            <a:avLst/>
          </a:prstGeom>
        </p:spPr>
        <p:txBody>
          <a:bodyPr wrap="square">
            <a:spAutoFit/>
          </a:bodyPr>
          <a:lstStyle/>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1. Firstly</a:t>
            </a:r>
            <a:r>
              <a:rPr lang="en-GB" sz="2000" dirty="0">
                <a:latin typeface="Calibri" panose="020F0502020204030204" pitchFamily="34" charset="0"/>
                <a:ea typeface="Calibri" panose="020F0502020204030204" pitchFamily="34" charset="0"/>
                <a:cs typeface="Times New Roman" panose="02020603050405020304" pitchFamily="18" charset="0"/>
              </a:rPr>
              <a:t>, we agree that everything that is said in the session is confidential and that we won’t discuss it with anyone outside of this session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2. We </a:t>
            </a:r>
            <a:r>
              <a:rPr lang="en-GB" sz="2000" dirty="0">
                <a:latin typeface="Calibri" panose="020F0502020204030204" pitchFamily="34" charset="0"/>
                <a:ea typeface="Calibri" panose="020F0502020204030204" pitchFamily="34" charset="0"/>
                <a:cs typeface="Times New Roman" panose="02020603050405020304" pitchFamily="18" charset="0"/>
              </a:rPr>
              <a:t>all agree to listen to each other and give people a supportive space where they can let their feelings out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3. We </a:t>
            </a:r>
            <a:r>
              <a:rPr lang="en-GB" sz="2000" dirty="0">
                <a:latin typeface="Calibri" panose="020F0502020204030204" pitchFamily="34" charset="0"/>
                <a:ea typeface="Calibri" panose="020F0502020204030204" pitchFamily="34" charset="0"/>
                <a:cs typeface="Times New Roman" panose="02020603050405020304" pitchFamily="18" charset="0"/>
              </a:rPr>
              <a:t>will treat each other with respect, take each other’s views seriously and do our best to try and understand where people are coming from, even if we disagree with something they are saying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4. We </a:t>
            </a:r>
            <a:r>
              <a:rPr lang="en-GB" sz="2000" dirty="0">
                <a:latin typeface="Calibri" panose="020F0502020204030204" pitchFamily="34" charset="0"/>
                <a:ea typeface="Calibri" panose="020F0502020204030204" pitchFamily="34" charset="0"/>
                <a:cs typeface="Times New Roman" panose="02020603050405020304" pitchFamily="18" charset="0"/>
              </a:rPr>
              <a:t>all agree that we are entitled to share as much or as little as we want – there’s no obligation to say anything during these sessions, but also if you want some time to talk about your situation, that’s </a:t>
            </a:r>
            <a:r>
              <a:rPr lang="en-GB" sz="2000" dirty="0" smtClean="0">
                <a:latin typeface="Calibri" panose="020F0502020204030204" pitchFamily="34" charset="0"/>
                <a:ea typeface="Calibri" panose="020F0502020204030204" pitchFamily="34" charset="0"/>
                <a:cs typeface="Times New Roman" panose="02020603050405020304" pitchFamily="18" charset="0"/>
              </a:rPr>
              <a:t>okay…</a:t>
            </a:r>
          </a:p>
          <a:p>
            <a:pPr lvl="0">
              <a:lnSpc>
                <a:spcPct val="115000"/>
              </a:lnSpc>
              <a:spcAft>
                <a:spcPts val="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	           </a:t>
            </a:r>
            <a:r>
              <a:rPr lang="en-GB" sz="2000" b="1" dirty="0" smtClean="0">
                <a:latin typeface="Calibri" panose="020F0502020204030204" pitchFamily="34" charset="0"/>
                <a:ea typeface="Calibri" panose="020F0502020204030204" pitchFamily="34" charset="0"/>
                <a:cs typeface="Times New Roman" panose="02020603050405020304" pitchFamily="18" charset="0"/>
              </a:rPr>
              <a:t>KEEPING THINGS PRIVATE AND CONFIDENTIAL</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2156139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Agree or Disagree?</a:t>
            </a:r>
            <a:endParaRPr lang="en-GB" dirty="0"/>
          </a:p>
        </p:txBody>
      </p:sp>
      <p:sp>
        <p:nvSpPr>
          <p:cNvPr id="3" name="Content Placeholder 2"/>
          <p:cNvSpPr>
            <a:spLocks noGrp="1"/>
          </p:cNvSpPr>
          <p:nvPr>
            <p:ph idx="1"/>
          </p:nvPr>
        </p:nvSpPr>
        <p:spPr/>
        <p:txBody>
          <a:bodyPr/>
          <a:lstStyle/>
          <a:p>
            <a:r>
              <a:rPr lang="en-GB" sz="2400" dirty="0" smtClean="0"/>
              <a:t>Its ok to have a joint at home and occasionally with friends</a:t>
            </a:r>
          </a:p>
          <a:p>
            <a:endParaRPr lang="en-GB" sz="2400" dirty="0" smtClean="0"/>
          </a:p>
          <a:p>
            <a:r>
              <a:rPr lang="en-GB" sz="2400" dirty="0" smtClean="0"/>
              <a:t>Its ok to have a beer with friends at the pub</a:t>
            </a:r>
          </a:p>
          <a:p>
            <a:endParaRPr lang="en-GB" sz="2400" dirty="0" smtClean="0"/>
          </a:p>
          <a:p>
            <a:r>
              <a:rPr lang="en-GB" sz="2400" dirty="0" smtClean="0"/>
              <a:t>Its ok for a teacher to have joint at home and in private</a:t>
            </a:r>
          </a:p>
          <a:p>
            <a:endParaRPr lang="en-GB" sz="2400" dirty="0" smtClean="0"/>
          </a:p>
          <a:p>
            <a:r>
              <a:rPr lang="en-GB" sz="2400" dirty="0"/>
              <a:t>Its ok for a police officer to </a:t>
            </a:r>
            <a:r>
              <a:rPr lang="en-GB" sz="2400" dirty="0" smtClean="0"/>
              <a:t>have a </a:t>
            </a:r>
            <a:r>
              <a:rPr lang="en-GB" sz="2400" dirty="0"/>
              <a:t>joint at home and in private</a:t>
            </a:r>
          </a:p>
          <a:p>
            <a:endParaRPr lang="en-GB"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366661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Four Groups of Drugs</a:t>
            </a:r>
            <a:endParaRPr lang="en-GB" dirty="0"/>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Flowchart: Connector 6"/>
          <p:cNvSpPr/>
          <p:nvPr/>
        </p:nvSpPr>
        <p:spPr>
          <a:xfrm>
            <a:off x="1547664" y="1361944"/>
            <a:ext cx="2664296" cy="24482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9" name="Flowchart: Connector 8"/>
          <p:cNvSpPr/>
          <p:nvPr/>
        </p:nvSpPr>
        <p:spPr>
          <a:xfrm>
            <a:off x="4752020" y="1364597"/>
            <a:ext cx="2664296" cy="24482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0" name="Flowchart: Connector 9"/>
          <p:cNvSpPr/>
          <p:nvPr/>
        </p:nvSpPr>
        <p:spPr>
          <a:xfrm>
            <a:off x="1608187" y="3943644"/>
            <a:ext cx="2664296" cy="24482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1" name="Flowchart: Connector 10"/>
          <p:cNvSpPr/>
          <p:nvPr/>
        </p:nvSpPr>
        <p:spPr>
          <a:xfrm>
            <a:off x="4752020" y="3959585"/>
            <a:ext cx="2664296" cy="24482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TextBox 11"/>
          <p:cNvSpPr txBox="1"/>
          <p:nvPr/>
        </p:nvSpPr>
        <p:spPr>
          <a:xfrm>
            <a:off x="2087724" y="2216747"/>
            <a:ext cx="1584176" cy="369332"/>
          </a:xfrm>
          <a:prstGeom prst="rect">
            <a:avLst/>
          </a:prstGeom>
          <a:noFill/>
        </p:spPr>
        <p:txBody>
          <a:bodyPr wrap="square" rtlCol="0">
            <a:spAutoFit/>
          </a:bodyPr>
          <a:lstStyle/>
          <a:p>
            <a:pPr algn="ctr"/>
            <a:r>
              <a:rPr lang="en-GB" b="1" dirty="0" smtClean="0"/>
              <a:t>Depressants</a:t>
            </a:r>
            <a:endParaRPr lang="en-GB" b="1" dirty="0"/>
          </a:p>
        </p:txBody>
      </p:sp>
      <p:sp>
        <p:nvSpPr>
          <p:cNvPr id="13" name="TextBox 12"/>
          <p:cNvSpPr txBox="1"/>
          <p:nvPr/>
        </p:nvSpPr>
        <p:spPr>
          <a:xfrm>
            <a:off x="2087724" y="4927419"/>
            <a:ext cx="1584176" cy="369332"/>
          </a:xfrm>
          <a:prstGeom prst="rect">
            <a:avLst/>
          </a:prstGeom>
          <a:noFill/>
        </p:spPr>
        <p:txBody>
          <a:bodyPr wrap="square" rtlCol="0">
            <a:spAutoFit/>
          </a:bodyPr>
          <a:lstStyle/>
          <a:p>
            <a:pPr algn="ctr"/>
            <a:r>
              <a:rPr lang="en-GB" b="1" dirty="0" smtClean="0"/>
              <a:t>Opiates </a:t>
            </a:r>
            <a:endParaRPr lang="en-GB" b="1" dirty="0"/>
          </a:p>
        </p:txBody>
      </p:sp>
      <p:sp>
        <p:nvSpPr>
          <p:cNvPr id="14" name="TextBox 13"/>
          <p:cNvSpPr txBox="1"/>
          <p:nvPr/>
        </p:nvSpPr>
        <p:spPr>
          <a:xfrm>
            <a:off x="5278568" y="2206565"/>
            <a:ext cx="1584176" cy="369332"/>
          </a:xfrm>
          <a:prstGeom prst="rect">
            <a:avLst/>
          </a:prstGeom>
          <a:noFill/>
        </p:spPr>
        <p:txBody>
          <a:bodyPr wrap="square" rtlCol="0">
            <a:spAutoFit/>
          </a:bodyPr>
          <a:lstStyle/>
          <a:p>
            <a:pPr algn="ctr"/>
            <a:r>
              <a:rPr lang="en-GB" b="1" dirty="0" smtClean="0"/>
              <a:t>Stimulants</a:t>
            </a:r>
            <a:endParaRPr lang="en-GB" b="1" dirty="0"/>
          </a:p>
        </p:txBody>
      </p:sp>
      <p:sp>
        <p:nvSpPr>
          <p:cNvPr id="15" name="TextBox 14"/>
          <p:cNvSpPr txBox="1"/>
          <p:nvPr/>
        </p:nvSpPr>
        <p:spPr>
          <a:xfrm>
            <a:off x="5241784" y="4983114"/>
            <a:ext cx="1656184" cy="369332"/>
          </a:xfrm>
          <a:prstGeom prst="rect">
            <a:avLst/>
          </a:prstGeom>
          <a:noFill/>
        </p:spPr>
        <p:txBody>
          <a:bodyPr wrap="square" rtlCol="0">
            <a:spAutoFit/>
          </a:bodyPr>
          <a:lstStyle/>
          <a:p>
            <a:pPr algn="ctr"/>
            <a:r>
              <a:rPr lang="en-GB" b="1" dirty="0" smtClean="0"/>
              <a:t>Hallucinogenic</a:t>
            </a:r>
            <a:endParaRPr lang="en-GB" b="1" dirty="0"/>
          </a:p>
        </p:txBody>
      </p:sp>
    </p:spTree>
    <p:extLst>
      <p:ext uri="{BB962C8B-B14F-4D97-AF65-F5344CB8AC3E}">
        <p14:creationId xmlns:p14="http://schemas.microsoft.com/office/powerpoint/2010/main" val="1187575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Four Groups of Drugs</a:t>
            </a:r>
            <a:endParaRPr lang="en-GB" dirty="0"/>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Flowchart: Connector 6"/>
          <p:cNvSpPr/>
          <p:nvPr/>
        </p:nvSpPr>
        <p:spPr>
          <a:xfrm>
            <a:off x="1547664" y="1505145"/>
            <a:ext cx="5616624" cy="4905672"/>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TextBox 11"/>
          <p:cNvSpPr txBox="1"/>
          <p:nvPr/>
        </p:nvSpPr>
        <p:spPr>
          <a:xfrm>
            <a:off x="2050188" y="1932742"/>
            <a:ext cx="4611575" cy="4370427"/>
          </a:xfrm>
          <a:prstGeom prst="rect">
            <a:avLst/>
          </a:prstGeom>
          <a:noFill/>
        </p:spPr>
        <p:txBody>
          <a:bodyPr wrap="square" rtlCol="0">
            <a:spAutoFit/>
          </a:bodyPr>
          <a:lstStyle/>
          <a:p>
            <a:pPr algn="ctr"/>
            <a:r>
              <a:rPr lang="en-GB" b="1" dirty="0" smtClean="0"/>
              <a:t>Depressants</a:t>
            </a:r>
          </a:p>
          <a:p>
            <a:pPr algn="ctr"/>
            <a:endParaRPr lang="en-GB" b="1" dirty="0" smtClean="0"/>
          </a:p>
          <a:p>
            <a:pPr lvl="0" algn="ctr"/>
            <a:r>
              <a:rPr lang="en-GB" sz="1400" dirty="0"/>
              <a:t>Slow brain function</a:t>
            </a:r>
          </a:p>
          <a:p>
            <a:pPr lvl="0" algn="ctr"/>
            <a:r>
              <a:rPr lang="en-GB" sz="1400" dirty="0"/>
              <a:t>Slowed pulse and breathing</a:t>
            </a:r>
          </a:p>
          <a:p>
            <a:pPr lvl="0" algn="ctr"/>
            <a:r>
              <a:rPr lang="en-GB" sz="1400" dirty="0"/>
              <a:t>Lowered blood pressure</a:t>
            </a:r>
          </a:p>
          <a:p>
            <a:pPr lvl="0" algn="ctr"/>
            <a:r>
              <a:rPr lang="en-GB" sz="1400" dirty="0"/>
              <a:t>Poor concentration</a:t>
            </a:r>
          </a:p>
          <a:p>
            <a:pPr lvl="0" algn="ctr"/>
            <a:r>
              <a:rPr lang="en-GB" sz="1400" dirty="0"/>
              <a:t>Confusion</a:t>
            </a:r>
          </a:p>
          <a:p>
            <a:pPr lvl="0" algn="ctr"/>
            <a:r>
              <a:rPr lang="en-GB" sz="1400" dirty="0" smtClean="0"/>
              <a:t>Fatigue</a:t>
            </a:r>
            <a:endParaRPr lang="en-GB" sz="1400" dirty="0"/>
          </a:p>
          <a:p>
            <a:pPr lvl="0" algn="ctr"/>
            <a:r>
              <a:rPr lang="en-GB" sz="1400" dirty="0"/>
              <a:t>Dizziness</a:t>
            </a:r>
          </a:p>
          <a:p>
            <a:pPr lvl="0" algn="ctr"/>
            <a:r>
              <a:rPr lang="en-GB" sz="1400" dirty="0"/>
              <a:t>Slurred speech</a:t>
            </a:r>
          </a:p>
          <a:p>
            <a:pPr lvl="0" algn="ctr"/>
            <a:r>
              <a:rPr lang="en-GB" sz="1400" dirty="0"/>
              <a:t>Fever</a:t>
            </a:r>
          </a:p>
          <a:p>
            <a:pPr lvl="0" algn="ctr"/>
            <a:r>
              <a:rPr lang="en-GB" sz="1400" dirty="0"/>
              <a:t>Sluggishness</a:t>
            </a:r>
          </a:p>
          <a:p>
            <a:pPr lvl="0" algn="ctr"/>
            <a:r>
              <a:rPr lang="en-GB" sz="1400" dirty="0"/>
              <a:t>Visual disturbances</a:t>
            </a:r>
          </a:p>
          <a:p>
            <a:pPr lvl="0" algn="ctr"/>
            <a:r>
              <a:rPr lang="en-GB" sz="1400" dirty="0"/>
              <a:t>Dilated pupils</a:t>
            </a:r>
          </a:p>
          <a:p>
            <a:pPr lvl="0" algn="ctr"/>
            <a:r>
              <a:rPr lang="en-GB" sz="1400" dirty="0"/>
              <a:t>Disorientation, lack of coordination</a:t>
            </a:r>
          </a:p>
          <a:p>
            <a:pPr lvl="0" algn="ctr"/>
            <a:r>
              <a:rPr lang="en-GB" sz="1400" dirty="0"/>
              <a:t>Depression</a:t>
            </a:r>
          </a:p>
          <a:p>
            <a:pPr lvl="0" algn="ctr"/>
            <a:r>
              <a:rPr lang="en-GB" sz="1400" dirty="0"/>
              <a:t>Difficulty or inability to urinate</a:t>
            </a:r>
          </a:p>
          <a:p>
            <a:pPr lvl="0" algn="ctr"/>
            <a:r>
              <a:rPr lang="en-GB" sz="1400" dirty="0"/>
              <a:t>Addiction</a:t>
            </a:r>
          </a:p>
          <a:p>
            <a:pPr algn="ctr"/>
            <a:endParaRPr lang="en-GB" b="1" dirty="0" smtClean="0"/>
          </a:p>
        </p:txBody>
      </p:sp>
    </p:spTree>
    <p:extLst>
      <p:ext uri="{BB962C8B-B14F-4D97-AF65-F5344CB8AC3E}">
        <p14:creationId xmlns:p14="http://schemas.microsoft.com/office/powerpoint/2010/main" val="1861375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Four Groups of Drugs</a:t>
            </a:r>
            <a:endParaRPr lang="en-GB" dirty="0"/>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Flowchart: Connector 6"/>
          <p:cNvSpPr/>
          <p:nvPr/>
        </p:nvSpPr>
        <p:spPr>
          <a:xfrm>
            <a:off x="2482236" y="1628800"/>
            <a:ext cx="3961972" cy="3491267"/>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TextBox 11"/>
          <p:cNvSpPr txBox="1"/>
          <p:nvPr/>
        </p:nvSpPr>
        <p:spPr>
          <a:xfrm>
            <a:off x="2013418" y="2297215"/>
            <a:ext cx="4899607" cy="2154436"/>
          </a:xfrm>
          <a:prstGeom prst="rect">
            <a:avLst/>
          </a:prstGeom>
          <a:noFill/>
        </p:spPr>
        <p:txBody>
          <a:bodyPr wrap="square" rtlCol="0">
            <a:spAutoFit/>
          </a:bodyPr>
          <a:lstStyle/>
          <a:p>
            <a:pPr algn="ctr"/>
            <a:r>
              <a:rPr lang="en-GB" b="1" dirty="0" smtClean="0"/>
              <a:t>Stimulants</a:t>
            </a:r>
          </a:p>
          <a:p>
            <a:pPr algn="ctr"/>
            <a:endParaRPr lang="en-GB" b="1" dirty="0" smtClean="0"/>
          </a:p>
          <a:p>
            <a:pPr algn="ctr"/>
            <a:r>
              <a:rPr lang="en-GB" sz="1400" dirty="0" smtClean="0"/>
              <a:t>Stimulates </a:t>
            </a:r>
            <a:r>
              <a:rPr lang="en-GB" sz="1400" dirty="0"/>
              <a:t>the brain and central nervous </a:t>
            </a:r>
            <a:r>
              <a:rPr lang="en-GB" sz="1400" dirty="0" smtClean="0"/>
              <a:t>system </a:t>
            </a:r>
          </a:p>
          <a:p>
            <a:pPr algn="ctr"/>
            <a:r>
              <a:rPr lang="en-GB" sz="1400" dirty="0" smtClean="0"/>
              <a:t>Speeds </a:t>
            </a:r>
            <a:r>
              <a:rPr lang="en-GB" sz="1400" dirty="0"/>
              <a:t>up communication between the </a:t>
            </a:r>
            <a:r>
              <a:rPr lang="en-GB" sz="1400" dirty="0" smtClean="0"/>
              <a:t>two </a:t>
            </a:r>
          </a:p>
          <a:p>
            <a:pPr algn="ctr"/>
            <a:r>
              <a:rPr lang="en-GB" sz="1400" dirty="0" smtClean="0"/>
              <a:t>Increases </a:t>
            </a:r>
            <a:r>
              <a:rPr lang="en-GB" sz="1400" dirty="0"/>
              <a:t>alertness and physical </a:t>
            </a:r>
            <a:r>
              <a:rPr lang="en-GB" sz="1400" dirty="0" smtClean="0"/>
              <a:t>activity</a:t>
            </a:r>
          </a:p>
          <a:p>
            <a:pPr algn="ctr"/>
            <a:r>
              <a:rPr lang="en-GB" sz="1400" dirty="0" smtClean="0"/>
              <a:t>Withdrawal symptoms</a:t>
            </a:r>
          </a:p>
          <a:p>
            <a:pPr algn="ctr"/>
            <a:r>
              <a:rPr lang="en-GB" sz="1400" dirty="0" smtClean="0"/>
              <a:t>Paranoia</a:t>
            </a:r>
          </a:p>
          <a:p>
            <a:pPr algn="ctr"/>
            <a:r>
              <a:rPr lang="en-GB" sz="1400" dirty="0" smtClean="0"/>
              <a:t>Insomnia</a:t>
            </a:r>
          </a:p>
          <a:p>
            <a:pPr algn="ctr"/>
            <a:r>
              <a:rPr lang="en-GB" sz="1400" dirty="0" smtClean="0"/>
              <a:t>Suppresses appetite</a:t>
            </a:r>
            <a:endParaRPr lang="en-GB" sz="1400" dirty="0"/>
          </a:p>
        </p:txBody>
      </p:sp>
    </p:spTree>
    <p:extLst>
      <p:ext uri="{BB962C8B-B14F-4D97-AF65-F5344CB8AC3E}">
        <p14:creationId xmlns:p14="http://schemas.microsoft.com/office/powerpoint/2010/main" val="1641149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Four Groups of Drugs</a:t>
            </a:r>
            <a:endParaRPr lang="en-GB" dirty="0"/>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Flowchart: Connector 6"/>
          <p:cNvSpPr/>
          <p:nvPr/>
        </p:nvSpPr>
        <p:spPr>
          <a:xfrm>
            <a:off x="2339752" y="1556792"/>
            <a:ext cx="4248472" cy="4133945"/>
          </a:xfrm>
          <a:prstGeom prst="flowChartConnector">
            <a:avLst/>
          </a:prstGeom>
          <a:solidFill>
            <a:schemeClr val="accent6">
              <a:lumMod val="60000"/>
              <a:lumOff val="40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TextBox 11"/>
          <p:cNvSpPr txBox="1"/>
          <p:nvPr/>
        </p:nvSpPr>
        <p:spPr>
          <a:xfrm>
            <a:off x="1979712" y="2190206"/>
            <a:ext cx="4968552" cy="2431435"/>
          </a:xfrm>
          <a:prstGeom prst="rect">
            <a:avLst/>
          </a:prstGeom>
          <a:noFill/>
        </p:spPr>
        <p:txBody>
          <a:bodyPr wrap="square" rtlCol="0">
            <a:spAutoFit/>
          </a:bodyPr>
          <a:lstStyle/>
          <a:p>
            <a:pPr algn="ctr"/>
            <a:r>
              <a:rPr lang="en-GB" b="1" dirty="0" smtClean="0"/>
              <a:t>Hallucinogenic</a:t>
            </a:r>
          </a:p>
          <a:p>
            <a:pPr algn="ctr"/>
            <a:endParaRPr lang="en-GB" b="1" dirty="0"/>
          </a:p>
          <a:p>
            <a:pPr algn="ctr"/>
            <a:r>
              <a:rPr lang="en-GB" sz="1400" dirty="0"/>
              <a:t>Affects the brain and 5 senses</a:t>
            </a:r>
          </a:p>
          <a:p>
            <a:pPr algn="ctr"/>
            <a:r>
              <a:rPr lang="en-GB" sz="1400" dirty="0" smtClean="0"/>
              <a:t>Acts </a:t>
            </a:r>
            <a:r>
              <a:rPr lang="en-GB" sz="1400" dirty="0"/>
              <a:t>on the central nervous system </a:t>
            </a:r>
            <a:r>
              <a:rPr lang="en-GB" sz="1400" dirty="0" smtClean="0"/>
              <a:t> </a:t>
            </a:r>
            <a:endParaRPr lang="en-GB" sz="1400" dirty="0"/>
          </a:p>
          <a:p>
            <a:pPr algn="ctr"/>
            <a:r>
              <a:rPr lang="en-GB" sz="1400" dirty="0"/>
              <a:t>Produces </a:t>
            </a:r>
            <a:r>
              <a:rPr lang="en-GB" sz="1400" dirty="0" smtClean="0"/>
              <a:t>significant changes </a:t>
            </a:r>
            <a:r>
              <a:rPr lang="en-GB" sz="1400" dirty="0"/>
              <a:t>to the user’s </a:t>
            </a:r>
            <a:endParaRPr lang="en-GB" sz="1400" dirty="0" smtClean="0"/>
          </a:p>
          <a:p>
            <a:pPr algn="ctr"/>
            <a:r>
              <a:rPr lang="en-GB" sz="1400" dirty="0" smtClean="0"/>
              <a:t>state </a:t>
            </a:r>
            <a:r>
              <a:rPr lang="en-GB" sz="1400" dirty="0"/>
              <a:t>of </a:t>
            </a:r>
            <a:r>
              <a:rPr lang="en-GB" sz="1400" dirty="0" smtClean="0"/>
              <a:t>consciousness</a:t>
            </a:r>
            <a:endParaRPr lang="en-GB" sz="1400" dirty="0"/>
          </a:p>
          <a:p>
            <a:pPr algn="ctr"/>
            <a:r>
              <a:rPr lang="en-GB" sz="1400" dirty="0"/>
              <a:t>Can distort the user’s sense of </a:t>
            </a:r>
            <a:endParaRPr lang="en-GB" sz="1400" dirty="0" smtClean="0"/>
          </a:p>
          <a:p>
            <a:pPr algn="ctr"/>
            <a:r>
              <a:rPr lang="en-GB" sz="1400" dirty="0" smtClean="0"/>
              <a:t>reality</a:t>
            </a:r>
            <a:r>
              <a:rPr lang="en-GB" sz="1400" dirty="0"/>
              <a:t>, time and </a:t>
            </a:r>
            <a:r>
              <a:rPr lang="en-GB" sz="1400" dirty="0" smtClean="0"/>
              <a:t>emotions</a:t>
            </a:r>
          </a:p>
          <a:p>
            <a:pPr algn="ctr"/>
            <a:r>
              <a:rPr lang="en-GB" sz="1400" dirty="0" smtClean="0"/>
              <a:t>Can lead to mental health problems</a:t>
            </a:r>
            <a:endParaRPr lang="en-GB" sz="1400" dirty="0"/>
          </a:p>
          <a:p>
            <a:pPr algn="ctr"/>
            <a:endParaRPr lang="en-GB" b="1" dirty="0"/>
          </a:p>
        </p:txBody>
      </p:sp>
    </p:spTree>
    <p:extLst>
      <p:ext uri="{BB962C8B-B14F-4D97-AF65-F5344CB8AC3E}">
        <p14:creationId xmlns:p14="http://schemas.microsoft.com/office/powerpoint/2010/main" val="125132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D3F92813A36D4293176D72A0CB1223" ma:contentTypeVersion="3" ma:contentTypeDescription="Create a new document." ma:contentTypeScope="" ma:versionID="fd37876c728b62c03d84cd50df44d68d">
  <xsd:schema xmlns:xsd="http://www.w3.org/2001/XMLSchema" xmlns:xs="http://www.w3.org/2001/XMLSchema" xmlns:p="http://schemas.microsoft.com/office/2006/metadata/properties" xmlns:ns2="9b935f98-c462-4188-a0ad-b49566918f9c" targetNamespace="http://schemas.microsoft.com/office/2006/metadata/properties" ma:root="true" ma:fieldsID="c107517256cd54252db3fe3143a24a03" ns2:_="">
    <xsd:import namespace="9b935f98-c462-4188-a0ad-b49566918f9c"/>
    <xsd:element name="properties">
      <xsd:complexType>
        <xsd:sequence>
          <xsd:element name="documentManagement">
            <xsd:complexType>
              <xsd:all>
                <xsd:element ref="ns2:SharedWithUsers" minOccurs="0"/>
                <xsd:element ref="ns2:SharingHintHash"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935f98-c462-4188-a0ad-b49566918f9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AA391CD-6318-400F-BEA9-14AB8249D134}"/>
</file>

<file path=customXml/itemProps2.xml><?xml version="1.0" encoding="utf-8"?>
<ds:datastoreItem xmlns:ds="http://schemas.openxmlformats.org/officeDocument/2006/customXml" ds:itemID="{50D93BFA-F43B-4A81-83B3-6D4CC3B3E661}"/>
</file>

<file path=customXml/itemProps3.xml><?xml version="1.0" encoding="utf-8"?>
<ds:datastoreItem xmlns:ds="http://schemas.openxmlformats.org/officeDocument/2006/customXml" ds:itemID="{7BB0A6BF-1A0A-4440-AB31-7680FB9D6B7A}"/>
</file>

<file path=docProps/app.xml><?xml version="1.0" encoding="utf-8"?>
<Properties xmlns="http://schemas.openxmlformats.org/officeDocument/2006/extended-properties" xmlns:vt="http://schemas.openxmlformats.org/officeDocument/2006/docPropsVTypes">
  <TotalTime>604</TotalTime>
  <Words>864</Words>
  <Application>Microsoft Office PowerPoint</Application>
  <PresentationFormat>On-screen Show (4:3)</PresentationFormat>
  <Paragraphs>180</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Office Theme</vt:lpstr>
      <vt:lpstr>Welcome!!  Understanding Drugs and Alcohol SkyCast</vt:lpstr>
      <vt:lpstr>PowerPoint Presentation</vt:lpstr>
      <vt:lpstr>Understanding Drugs and Alcohol </vt:lpstr>
      <vt:lpstr>PowerPoint Presentation</vt:lpstr>
      <vt:lpstr>Agree or Disagree?</vt:lpstr>
      <vt:lpstr>Four Groups of Drugs</vt:lpstr>
      <vt:lpstr>Four Groups of Drugs</vt:lpstr>
      <vt:lpstr>Four Groups of Drugs</vt:lpstr>
      <vt:lpstr>Four Groups of Drugs</vt:lpstr>
      <vt:lpstr>Four Groups of Drugs</vt:lpstr>
      <vt:lpstr>PowerPoint Presentation</vt:lpstr>
      <vt:lpstr>Four Types of User</vt:lpstr>
      <vt:lpstr>Four Types of User</vt:lpstr>
      <vt:lpstr>Four Types of User</vt:lpstr>
      <vt:lpstr>Four Types of User</vt:lpstr>
      <vt:lpstr>Four Types of User</vt:lpstr>
      <vt:lpstr>PowerPoint Presentation</vt:lpstr>
      <vt:lpstr>Need Help?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Allie</dc:creator>
  <cp:lastModifiedBy>Allie</cp:lastModifiedBy>
  <cp:revision>46</cp:revision>
  <cp:lastPrinted>2015-11-12T09:36:44Z</cp:lastPrinted>
  <dcterms:created xsi:type="dcterms:W3CDTF">2015-02-26T13:47:38Z</dcterms:created>
  <dcterms:modified xsi:type="dcterms:W3CDTF">2015-11-12T10:05:12Z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0x0101009ED3F92813A36D4293176D72A0CB1223</vt:lpwstr>
  </property>
</Properties>
</file>