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8" r:id="rId6"/>
    <p:sldId id="260" r:id="rId7"/>
    <p:sldId id="259" r:id="rId8"/>
    <p:sldId id="288" r:id="rId9"/>
    <p:sldId id="287" r:id="rId10"/>
    <p:sldId id="282" r:id="rId11"/>
    <p:sldId id="291" r:id="rId12"/>
    <p:sldId id="289" r:id="rId13"/>
    <p:sldId id="292" r:id="rId14"/>
    <p:sldId id="29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96" y="5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767554-76DD-4626-8023-AA6E0B38BAF1}" type="datetimeFigureOut">
              <a:rPr lang="en-GB" smtClean="0"/>
              <a:t>19/11/2015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700A6-4F3E-4C1F-91C5-BD4BD75FC76C}" type="slidenum">
              <a:rPr lang="en-GB" smtClean="0"/>
              <a:t>‹#›</a:t>
            </a:fld>
            <a:endParaRPr lang="en-GB"/>
          </a:p>
        </p:txBody>
      </p:sp>
    </p:spTree>
    <p:extLst>
      <p:ext uri="{BB962C8B-B14F-4D97-AF65-F5344CB8AC3E}">
        <p14:creationId xmlns:p14="http://schemas.microsoft.com/office/powerpoint/2010/main" val="3566092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0EB0C0-218B-42BA-9C24-4F2BF87048B0}" type="slidenum">
              <a:rPr lang="en-US"/>
              <a:pPr/>
              <a:t>8</a:t>
            </a:fld>
            <a:endParaRPr lang="en-US"/>
          </a:p>
        </p:txBody>
      </p:sp>
    </p:spTree>
    <p:extLst>
      <p:ext uri="{BB962C8B-B14F-4D97-AF65-F5344CB8AC3E}">
        <p14:creationId xmlns:p14="http://schemas.microsoft.com/office/powerpoint/2010/main" val="1484312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989B5-A938-468C-816E-2713C93B9BED}" type="datetimeFigureOut">
              <a:rPr lang="en-GB" smtClean="0"/>
              <a:pPr/>
              <a:t>19/11/2015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B36206-3D43-470B-99F3-6FF8409B8F2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989B5-A938-468C-816E-2713C93B9BED}" type="datetimeFigureOut">
              <a:rPr lang="en-GB" smtClean="0"/>
              <a:pPr/>
              <a:t>19/11/2015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36206-3D43-470B-99F3-6FF8409B8F2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topbullying.gov/what-is-bullying/index.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Welcome!!</a:t>
            </a:r>
            <a:r>
              <a:rPr lang="en-GB" dirty="0" smtClean="0"/>
              <a:t/>
            </a:r>
            <a:br>
              <a:rPr lang="en-GB" dirty="0" smtClean="0"/>
            </a:br>
            <a:r>
              <a:rPr lang="en-GB" dirty="0"/>
              <a:t/>
            </a:r>
            <a:br>
              <a:rPr lang="en-GB" dirty="0"/>
            </a:br>
            <a:r>
              <a:rPr lang="en-GB" dirty="0" err="1" smtClean="0"/>
              <a:t>CyberBullying</a:t>
            </a:r>
            <a:r>
              <a:rPr lang="en-GB" dirty="0" smtClean="0"/>
              <a:t/>
            </a:r>
            <a:br>
              <a:rPr lang="en-GB" dirty="0" smtClean="0"/>
            </a:br>
            <a:r>
              <a:rPr lang="en-GB" dirty="0" err="1" smtClean="0"/>
              <a:t>SkyCast</a:t>
            </a:r>
            <a:endParaRPr lang="en-GB" dirty="0"/>
          </a:p>
        </p:txBody>
      </p:sp>
      <p:sp>
        <p:nvSpPr>
          <p:cNvPr id="3" name="Rounded Rectangle 2"/>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spcAft>
                <a:spcPts val="300"/>
              </a:spcAft>
            </a:pPr>
            <a:r>
              <a:rPr lang="en-GB" sz="2800" dirty="0"/>
              <a:t>Cyberbullying can happen 24 hours a day, 7 days a </a:t>
            </a:r>
            <a:r>
              <a:rPr lang="en-GB" sz="2800" dirty="0" smtClean="0"/>
              <a:t>week. </a:t>
            </a:r>
            <a:r>
              <a:rPr lang="en-GB" sz="2800" dirty="0"/>
              <a:t>It can happen any time of the day or night.</a:t>
            </a:r>
          </a:p>
          <a:p>
            <a:pPr>
              <a:spcAft>
                <a:spcPts val="300"/>
              </a:spcAft>
            </a:pPr>
            <a:r>
              <a:rPr lang="en-GB" sz="2800" dirty="0"/>
              <a:t>Cyberbullying messages and images can be posted anonymously and distributed quickly to a very wide audience. It can </a:t>
            </a:r>
            <a:r>
              <a:rPr lang="en-GB" sz="2800" dirty="0" smtClean="0"/>
              <a:t>also be </a:t>
            </a:r>
            <a:r>
              <a:rPr lang="en-GB" sz="2800" dirty="0"/>
              <a:t>difficult </a:t>
            </a:r>
            <a:r>
              <a:rPr lang="en-GB" sz="2800" dirty="0" smtClean="0"/>
              <a:t>to </a:t>
            </a:r>
            <a:r>
              <a:rPr lang="en-GB" sz="2800" dirty="0"/>
              <a:t>trace the source.</a:t>
            </a:r>
          </a:p>
          <a:p>
            <a:pPr>
              <a:spcAft>
                <a:spcPts val="300"/>
              </a:spcAft>
            </a:pPr>
            <a:r>
              <a:rPr lang="en-GB" sz="2800" dirty="0"/>
              <a:t>Deleting inappropriate or harassing messages, texts, and pictures is extremely difficult after they have been posted or sent.</a:t>
            </a:r>
          </a:p>
          <a:p>
            <a:endParaRPr lang="en-GB" dirty="0"/>
          </a:p>
        </p:txBody>
      </p:sp>
      <p:sp>
        <p:nvSpPr>
          <p:cNvPr id="2" name="Title 1"/>
          <p:cNvSpPr>
            <a:spLocks noGrp="1"/>
          </p:cNvSpPr>
          <p:nvPr>
            <p:ph type="title"/>
          </p:nvPr>
        </p:nvSpPr>
        <p:spPr/>
        <p:txBody>
          <a:bodyPr/>
          <a:lstStyle/>
          <a:p>
            <a:r>
              <a:rPr lang="en-GB" dirty="0" smtClean="0"/>
              <a:t>Dangers of </a:t>
            </a:r>
            <a:r>
              <a:rPr lang="en-GB" dirty="0" err="1" smtClean="0"/>
              <a:t>CyberBullying</a:t>
            </a:r>
            <a:endParaRPr lang="en-GB" dirty="0"/>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7" name="AutoShape 2" descr="Image result for danger"/>
          <p:cNvSpPr>
            <a:spLocks noChangeAspect="1" noChangeArrowheads="1"/>
          </p:cNvSpPr>
          <p:nvPr/>
        </p:nvSpPr>
        <p:spPr bwMode="auto">
          <a:xfrm>
            <a:off x="155575" y="-144463"/>
            <a:ext cx="765148" cy="7651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76" name="Picture 4" descr="http://blogs-images.forbes.com/abegarver/files/2012/11/danger-sign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4869160"/>
            <a:ext cx="1495800" cy="1495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604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6" name="Rectangle 5"/>
          <p:cNvSpPr/>
          <p:nvPr/>
        </p:nvSpPr>
        <p:spPr>
          <a:xfrm>
            <a:off x="1187624" y="1412776"/>
            <a:ext cx="6696744" cy="2062103"/>
          </a:xfrm>
          <a:prstGeom prst="rect">
            <a:avLst/>
          </a:prstGeom>
          <a:noFill/>
        </p:spPr>
        <p:txBody>
          <a:bodyPr wrap="square" lIns="91440" tIns="45720" rIns="91440" bIns="45720">
            <a:spAutoFit/>
          </a:bodyPr>
          <a:lstStyle/>
          <a:p>
            <a:pPr algn="ctr"/>
            <a:r>
              <a:rPr lang="en-US" sz="6400" b="1" dirty="0" smtClean="0">
                <a:ln w="6600">
                  <a:solidFill>
                    <a:schemeClr val="accent2"/>
                  </a:solidFill>
                  <a:prstDash val="solid"/>
                </a:ln>
                <a:solidFill>
                  <a:srgbClr val="FFC000"/>
                </a:solidFill>
                <a:effectLst>
                  <a:outerShdw dist="38100" dir="2700000" algn="tl" rotWithShape="0">
                    <a:schemeClr val="accent2"/>
                  </a:outerShdw>
                </a:effectLst>
              </a:rPr>
              <a:t>How to cope with Cyberbullying</a:t>
            </a:r>
            <a:endParaRPr lang="en-US" sz="6400" b="1" cap="none" spc="0" dirty="0">
              <a:ln w="6600">
                <a:solidFill>
                  <a:schemeClr val="accent2"/>
                </a:solidFill>
                <a:prstDash val="solid"/>
              </a:ln>
              <a:solidFill>
                <a:srgbClr val="FFC000"/>
              </a:solidFill>
              <a:effectLst>
                <a:outerShdw dist="38100" dir="2700000" algn="tl" rotWithShape="0">
                  <a:schemeClr val="accent2"/>
                </a:outerShdw>
              </a:effectLst>
            </a:endParaRPr>
          </a:p>
        </p:txBody>
      </p:sp>
      <p:pic>
        <p:nvPicPr>
          <p:cNvPr id="7" name="Picture 2" descr="http://ivanhoegrammar.files.wordpress.com/2011/06/anti_bully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3870" y="3789040"/>
            <a:ext cx="1984251" cy="1803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554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Arrow 3"/>
          <p:cNvSpPr/>
          <p:nvPr/>
        </p:nvSpPr>
        <p:spPr>
          <a:xfrm rot="5400000">
            <a:off x="7524328" y="2924944"/>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 Arrow 4"/>
          <p:cNvSpPr/>
          <p:nvPr/>
        </p:nvSpPr>
        <p:spPr>
          <a:xfrm>
            <a:off x="899592" y="155679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eft Arrow 6"/>
          <p:cNvSpPr/>
          <p:nvPr/>
        </p:nvSpPr>
        <p:spPr>
          <a:xfrm>
            <a:off x="827584" y="4797152"/>
            <a:ext cx="2088232" cy="648072"/>
          </a:xfrm>
          <a:prstGeom prst="lef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10" name="Up Arrow 9"/>
          <p:cNvSpPr/>
          <p:nvPr/>
        </p:nvSpPr>
        <p:spPr>
          <a:xfrm>
            <a:off x="4139952" y="548680"/>
            <a:ext cx="648072" cy="1512168"/>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vanhoegrammar.files.wordpress.com/2011/06/anti_bully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582705"/>
            <a:ext cx="1984251" cy="180386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dirty="0" err="1" smtClean="0"/>
              <a:t>CyberBullying</a:t>
            </a:r>
            <a:endParaRPr lang="en-GB" dirty="0"/>
          </a:p>
        </p:txBody>
      </p:sp>
      <p:sp>
        <p:nvSpPr>
          <p:cNvPr id="3" name="Content Placeholder 2"/>
          <p:cNvSpPr>
            <a:spLocks noGrp="1"/>
          </p:cNvSpPr>
          <p:nvPr>
            <p:ph idx="1"/>
          </p:nvPr>
        </p:nvSpPr>
        <p:spPr>
          <a:xfrm>
            <a:off x="424782" y="1395524"/>
            <a:ext cx="8229600" cy="4525963"/>
          </a:xfrm>
        </p:spPr>
        <p:txBody>
          <a:bodyPr>
            <a:normAutofit/>
          </a:bodyPr>
          <a:lstStyle/>
          <a:p>
            <a:pPr marL="0" lvl="0" indent="0">
              <a:buNone/>
            </a:pPr>
            <a:r>
              <a:rPr lang="en-GB" sz="2400" dirty="0" smtClean="0"/>
              <a:t>Today’s Aims: </a:t>
            </a:r>
            <a:endParaRPr lang="en-GB" sz="2400" dirty="0" smtClean="0"/>
          </a:p>
          <a:p>
            <a:pPr marL="0" lvl="0" indent="0">
              <a:buNone/>
            </a:pPr>
            <a:endParaRPr lang="en-GB" sz="2400" dirty="0" smtClean="0"/>
          </a:p>
          <a:p>
            <a:r>
              <a:rPr lang="en-GB" sz="2400" dirty="0" smtClean="0"/>
              <a:t>To </a:t>
            </a:r>
            <a:r>
              <a:rPr lang="en-GB" sz="2400" dirty="0"/>
              <a:t>create a therapeutic ‘online space’ during the </a:t>
            </a:r>
            <a:r>
              <a:rPr lang="en-GB" sz="2400" dirty="0" err="1"/>
              <a:t>SkyCast</a:t>
            </a:r>
            <a:r>
              <a:rPr lang="en-GB" sz="2400" dirty="0"/>
              <a:t>!</a:t>
            </a:r>
          </a:p>
          <a:p>
            <a:pPr lvl="0"/>
            <a:r>
              <a:rPr lang="en-GB" sz="2400" dirty="0" smtClean="0"/>
              <a:t>To </a:t>
            </a:r>
            <a:r>
              <a:rPr lang="en-GB" sz="2400" dirty="0"/>
              <a:t>understand more about cyberbullying: what is it, who does it and what’s wrong with it</a:t>
            </a:r>
            <a:r>
              <a:rPr lang="en-GB" sz="2400" dirty="0" smtClean="0"/>
              <a:t>?</a:t>
            </a:r>
          </a:p>
          <a:p>
            <a:pPr lvl="0"/>
            <a:r>
              <a:rPr lang="en-GB" sz="2400" dirty="0" smtClean="0"/>
              <a:t>To </a:t>
            </a:r>
            <a:r>
              <a:rPr lang="en-GB" sz="2400" dirty="0"/>
              <a:t>explore why cyberbullying happens and why bullying is more likely to happen online</a:t>
            </a:r>
            <a:r>
              <a:rPr lang="en-GB" sz="2400" dirty="0" smtClean="0"/>
              <a:t>?</a:t>
            </a:r>
          </a:p>
          <a:p>
            <a:pPr lvl="0"/>
            <a:r>
              <a:rPr lang="en-GB" sz="2400" dirty="0" smtClean="0"/>
              <a:t>To </a:t>
            </a:r>
            <a:r>
              <a:rPr lang="en-GB" sz="2400" dirty="0"/>
              <a:t>share ideas about how we can stop and prevent cyberbullying</a:t>
            </a:r>
            <a:r>
              <a:rPr lang="en-GB" sz="2400" dirty="0" smtClean="0"/>
              <a:t>!</a:t>
            </a:r>
            <a:endParaRPr lang="en-GB" sz="2400"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3" cstate="print"/>
          <a:srcRect/>
          <a:stretch>
            <a:fillRect/>
          </a:stretch>
        </p:blipFill>
        <p:spPr bwMode="auto">
          <a:xfrm>
            <a:off x="179512" y="5484638"/>
            <a:ext cx="1653121" cy="1373362"/>
          </a:xfrm>
          <a:prstGeom prst="rect">
            <a:avLst/>
          </a:prstGeom>
          <a:noFill/>
        </p:spPr>
      </p:pic>
    </p:spTree>
    <p:extLst>
      <p:ext uri="{BB962C8B-B14F-4D97-AF65-F5344CB8AC3E}">
        <p14:creationId xmlns:p14="http://schemas.microsoft.com/office/powerpoint/2010/main" val="730695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772406"/>
            <a:ext cx="7992888" cy="5401479"/>
          </a:xfrm>
          <a:prstGeom prst="rect">
            <a:avLst/>
          </a:prstGeom>
        </p:spPr>
        <p:txBody>
          <a:bodyPr wrap="square">
            <a:spAutoFit/>
          </a:bodyPr>
          <a:lstStyle/>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1. Firstly</a:t>
            </a:r>
            <a:r>
              <a:rPr lang="en-GB" sz="2000" dirty="0">
                <a:latin typeface="Calibri" panose="020F0502020204030204" pitchFamily="34" charset="0"/>
                <a:ea typeface="Calibri" panose="020F0502020204030204" pitchFamily="34" charset="0"/>
                <a:cs typeface="Times New Roman" panose="02020603050405020304" pitchFamily="18" charset="0"/>
              </a:rPr>
              <a:t>, we agree that everything that is said in the session is confidential and that we won’t discuss it with anyone outside of this session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2.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to listen to each other and give people a supportive space where they can let their feelings out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3. We </a:t>
            </a:r>
            <a:r>
              <a:rPr lang="en-GB" sz="2000" dirty="0">
                <a:latin typeface="Calibri" panose="020F0502020204030204" pitchFamily="34" charset="0"/>
                <a:ea typeface="Calibri" panose="020F0502020204030204" pitchFamily="34" charset="0"/>
                <a:cs typeface="Times New Roman" panose="02020603050405020304" pitchFamily="18" charset="0"/>
              </a:rPr>
              <a:t>will treat each other with respect, take each other’s views seriously and do our best to try and understand where people are coming from, even if we disagree with something they are saying </a:t>
            </a:r>
            <a:endParaRPr lang="en-GB" sz="20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4. We </a:t>
            </a:r>
            <a:r>
              <a:rPr lang="en-GB" sz="2000" dirty="0">
                <a:latin typeface="Calibri" panose="020F0502020204030204" pitchFamily="34" charset="0"/>
                <a:ea typeface="Calibri" panose="020F0502020204030204" pitchFamily="34" charset="0"/>
                <a:cs typeface="Times New Roman" panose="02020603050405020304" pitchFamily="18" charset="0"/>
              </a:rPr>
              <a:t>all agree that we are entitled to share as much or as little as we want – there’s no obligation to say anything during these sessions, but also if you want some time to talk about your situation, that’s </a:t>
            </a:r>
            <a:r>
              <a:rPr lang="en-GB" sz="2000" dirty="0" smtClean="0">
                <a:latin typeface="Calibri" panose="020F0502020204030204" pitchFamily="34" charset="0"/>
                <a:ea typeface="Calibri" panose="020F0502020204030204" pitchFamily="34" charset="0"/>
                <a:cs typeface="Times New Roman" panose="02020603050405020304" pitchFamily="18" charset="0"/>
              </a:rPr>
              <a:t>okay…</a:t>
            </a:r>
          </a:p>
          <a:p>
            <a:pPr lvl="0">
              <a:lnSpc>
                <a:spcPct val="115000"/>
              </a:lnSpc>
              <a:spcAft>
                <a:spcPts val="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en-GB" sz="2000" dirty="0" smtClean="0">
                <a:latin typeface="Calibri" panose="020F0502020204030204" pitchFamily="34" charset="0"/>
                <a:ea typeface="Calibri" panose="020F0502020204030204" pitchFamily="34" charset="0"/>
                <a:cs typeface="Times New Roman" panose="02020603050405020304" pitchFamily="18" charset="0"/>
              </a:rPr>
              <a:t>	           </a:t>
            </a:r>
            <a:r>
              <a:rPr lang="en-GB" sz="2000" b="1" dirty="0" smtClean="0">
                <a:latin typeface="Calibri" panose="020F0502020204030204" pitchFamily="34" charset="0"/>
                <a:ea typeface="Calibri" panose="020F0502020204030204" pitchFamily="34" charset="0"/>
                <a:cs typeface="Times New Roman" panose="02020603050405020304" pitchFamily="18" charset="0"/>
              </a:rPr>
              <a:t>KEEPING THINGS PRIVATE AND CONFIDENTIAL</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ounded Rectangle 4"/>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156139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Defining Bullying</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The Government define bullying as </a:t>
            </a:r>
            <a:r>
              <a:rPr lang="en-GB" u="sng" dirty="0" smtClean="0"/>
              <a:t>repeated</a:t>
            </a:r>
            <a:r>
              <a:rPr lang="en-GB" dirty="0" smtClean="0"/>
              <a:t> behaviour </a:t>
            </a:r>
            <a:r>
              <a:rPr lang="en-GB" dirty="0"/>
              <a:t>that is:</a:t>
            </a:r>
          </a:p>
          <a:p>
            <a:r>
              <a:rPr lang="en-GB" sz="2400" i="1" dirty="0" smtClean="0"/>
              <a:t>intended </a:t>
            </a:r>
            <a:r>
              <a:rPr lang="en-GB" sz="2400" i="1" dirty="0"/>
              <a:t>to hurt </a:t>
            </a:r>
            <a:r>
              <a:rPr lang="en-GB" sz="2400" i="1" dirty="0" smtClean="0"/>
              <a:t>or control someone </a:t>
            </a:r>
            <a:r>
              <a:rPr lang="en-GB" sz="2400" i="1" dirty="0"/>
              <a:t>either physically or emotionally</a:t>
            </a:r>
          </a:p>
          <a:p>
            <a:r>
              <a:rPr lang="en-GB" sz="2400" i="1" dirty="0"/>
              <a:t>often aimed at certain groups, </a:t>
            </a:r>
            <a:r>
              <a:rPr lang="en-GB" sz="2400" i="1" dirty="0" err="1"/>
              <a:t>eg</a:t>
            </a:r>
            <a:r>
              <a:rPr lang="en-GB" sz="2400" i="1" dirty="0"/>
              <a:t> because of race, religion, gender or sexual </a:t>
            </a:r>
            <a:r>
              <a:rPr lang="en-GB" sz="2400" i="1" dirty="0" smtClean="0"/>
              <a:t>orientation</a:t>
            </a:r>
          </a:p>
          <a:p>
            <a:r>
              <a:rPr lang="en-GB" sz="2400" i="1" dirty="0" smtClean="0"/>
              <a:t>usually </a:t>
            </a:r>
            <a:r>
              <a:rPr lang="en-GB" sz="2400" i="1" dirty="0"/>
              <a:t>involves a real or perceived power </a:t>
            </a:r>
            <a:r>
              <a:rPr lang="en-GB" sz="2400" i="1" dirty="0" smtClean="0"/>
              <a:t>imbalance (such </a:t>
            </a:r>
            <a:r>
              <a:rPr lang="en-GB" sz="2400" i="1" dirty="0"/>
              <a:t>as physical strength, access to embarrassing information, or </a:t>
            </a:r>
            <a:r>
              <a:rPr lang="en-GB" sz="2400" i="1" dirty="0" smtClean="0"/>
              <a:t>popularity)</a:t>
            </a:r>
            <a:endParaRPr lang="en-GB" sz="2400" i="1" dirty="0"/>
          </a:p>
          <a:p>
            <a:pPr marL="0" indent="0">
              <a:buNone/>
            </a:pPr>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4038786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t>
            </a:r>
            <a:r>
              <a:rPr lang="en-GB" dirty="0" err="1" smtClean="0"/>
              <a:t>CyberBullying</a:t>
            </a:r>
            <a:r>
              <a:rPr lang="en-GB" dirty="0" smtClean="0"/>
              <a:t>?</a:t>
            </a:r>
            <a:endParaRPr lang="en-GB" dirty="0"/>
          </a:p>
        </p:txBody>
      </p:sp>
      <p:sp>
        <p:nvSpPr>
          <p:cNvPr id="3" name="Content Placeholder 2"/>
          <p:cNvSpPr>
            <a:spLocks noGrp="1"/>
          </p:cNvSpPr>
          <p:nvPr>
            <p:ph idx="1"/>
          </p:nvPr>
        </p:nvSpPr>
        <p:spPr/>
        <p:txBody>
          <a:bodyPr>
            <a:normAutofit/>
          </a:bodyPr>
          <a:lstStyle/>
          <a:p>
            <a:pPr marL="0" indent="0">
              <a:buNone/>
            </a:pPr>
            <a:r>
              <a:rPr lang="en-GB" dirty="0"/>
              <a:t>Cyberbullying is </a:t>
            </a:r>
            <a:r>
              <a:rPr lang="en-GB" dirty="0">
                <a:hlinkClick r:id="rId2"/>
              </a:rPr>
              <a:t>bullying</a:t>
            </a:r>
            <a:r>
              <a:rPr lang="en-GB" dirty="0"/>
              <a:t> that takes place using electronic technology. </a:t>
            </a:r>
            <a:endParaRPr lang="en-GB" dirty="0" smtClean="0"/>
          </a:p>
          <a:p>
            <a:pPr marL="0" indent="0">
              <a:buNone/>
            </a:pPr>
            <a:r>
              <a:rPr lang="en-GB" dirty="0" smtClean="0"/>
              <a:t>Electronic </a:t>
            </a:r>
            <a:r>
              <a:rPr lang="en-GB" dirty="0"/>
              <a:t>technology includes devices and equipment such as cell phones, computers, and tablets as well as communication tools including social media sites, text messages, chat, and websites.</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3"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3481692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
        <p:nvSpPr>
          <p:cNvPr id="8" name="Rectangle 7"/>
          <p:cNvSpPr/>
          <p:nvPr/>
        </p:nvSpPr>
        <p:spPr>
          <a:xfrm>
            <a:off x="457200" y="1416855"/>
            <a:ext cx="8229600" cy="3847207"/>
          </a:xfrm>
          <a:prstGeom prst="rect">
            <a:avLst/>
          </a:prstGeom>
          <a:noFill/>
        </p:spPr>
        <p:txBody>
          <a:bodyPr wrap="square" lIns="91440" tIns="45720" rIns="91440" bIns="45720">
            <a:spAutoFit/>
          </a:bodyPr>
          <a:lstStyle/>
          <a:p>
            <a:pPr marL="342900" indent="-342900" fontAlgn="base">
              <a:buFont typeface="Calibri" panose="020F0502020204030204" pitchFamily="34" charset="0"/>
              <a:buChar char="×"/>
            </a:pPr>
            <a:r>
              <a:rPr lang="en-GB" sz="1900" dirty="0"/>
              <a:t>Sending mean messages or threats to a person’s email account or cell phone</a:t>
            </a:r>
          </a:p>
          <a:p>
            <a:pPr marL="342900" indent="-342900" fontAlgn="base">
              <a:buFont typeface="Calibri" panose="020F0502020204030204" pitchFamily="34" charset="0"/>
              <a:buChar char="×"/>
            </a:pPr>
            <a:r>
              <a:rPr lang="en-GB" sz="1900" dirty="0"/>
              <a:t>Spreading </a:t>
            </a:r>
            <a:r>
              <a:rPr lang="en-GB" sz="1900" dirty="0" smtClean="0"/>
              <a:t>rumours </a:t>
            </a:r>
            <a:r>
              <a:rPr lang="en-GB" sz="1900" dirty="0"/>
              <a:t>online or through texts</a:t>
            </a:r>
          </a:p>
          <a:p>
            <a:pPr marL="342900" indent="-342900" fontAlgn="base">
              <a:buFont typeface="Calibri" panose="020F0502020204030204" pitchFamily="34" charset="0"/>
              <a:buChar char="×"/>
            </a:pPr>
            <a:r>
              <a:rPr lang="en-GB" sz="1900" dirty="0"/>
              <a:t>Posting hurtful or threatening messages on social networking sites or web pages</a:t>
            </a:r>
          </a:p>
          <a:p>
            <a:pPr marL="342900" indent="-342900" fontAlgn="base">
              <a:buFont typeface="Calibri" panose="020F0502020204030204" pitchFamily="34" charset="0"/>
              <a:buChar char="×"/>
            </a:pPr>
            <a:r>
              <a:rPr lang="en-GB" sz="1900" dirty="0"/>
              <a:t>Stealing a person’s account information to break into their account and send damaging messages</a:t>
            </a:r>
          </a:p>
          <a:p>
            <a:pPr marL="342900" indent="-342900" fontAlgn="base">
              <a:buFont typeface="Calibri" panose="020F0502020204030204" pitchFamily="34" charset="0"/>
              <a:buChar char="×"/>
            </a:pPr>
            <a:r>
              <a:rPr lang="en-GB" sz="1900" dirty="0"/>
              <a:t>Pretending to be someone else online to hurt another person</a:t>
            </a:r>
          </a:p>
          <a:p>
            <a:pPr marL="342900" indent="-342900" fontAlgn="base">
              <a:buFont typeface="Calibri" panose="020F0502020204030204" pitchFamily="34" charset="0"/>
              <a:buChar char="×"/>
            </a:pPr>
            <a:r>
              <a:rPr lang="en-GB" sz="1900" dirty="0"/>
              <a:t>Taking unflattering pictures of a person and spreading them through cell phones or the Internet</a:t>
            </a:r>
          </a:p>
          <a:p>
            <a:pPr marL="342900" indent="-342900" fontAlgn="base">
              <a:buFont typeface="Calibri" panose="020F0502020204030204" pitchFamily="34" charset="0"/>
              <a:buChar char="×"/>
            </a:pPr>
            <a:r>
              <a:rPr lang="en-GB" sz="1900" dirty="0"/>
              <a:t>Sexting, or circulating sexually suggestive pictures or messages about a </a:t>
            </a:r>
            <a:r>
              <a:rPr lang="en-GB" sz="1900" dirty="0" smtClean="0"/>
              <a:t>person</a:t>
            </a:r>
          </a:p>
          <a:p>
            <a:pPr marL="342900" indent="-342900" fontAlgn="base">
              <a:buFont typeface="Calibri" panose="020F0502020204030204" pitchFamily="34" charset="0"/>
              <a:buChar char="×"/>
            </a:pPr>
            <a:r>
              <a:rPr lang="en-GB" sz="1900" dirty="0" smtClean="0"/>
              <a:t>Physically hurting or humiliating someone and posting/circulating photos/videos of it happening (happy slapping)</a:t>
            </a:r>
            <a:endParaRPr lang="en-GB" sz="1900" dirty="0"/>
          </a:p>
          <a:p>
            <a:pPr algn="ctr"/>
            <a:endParaRPr lang="en-GB" sz="1600" b="1" cap="none" spc="0" dirty="0">
              <a:ln w="22225">
                <a:solidFill>
                  <a:schemeClr val="accent6">
                    <a:lumMod val="75000"/>
                  </a:schemeClr>
                </a:solidFill>
                <a:prstDash val="solid"/>
              </a:ln>
              <a:solidFill>
                <a:schemeClr val="accent6">
                  <a:lumMod val="40000"/>
                  <a:lumOff val="60000"/>
                </a:schemeClr>
              </a:solidFill>
              <a:effectLst/>
            </a:endParaRPr>
          </a:p>
        </p:txBody>
      </p:sp>
      <p:sp>
        <p:nvSpPr>
          <p:cNvPr id="6" name="Title 1"/>
          <p:cNvSpPr>
            <a:spLocks noGrp="1"/>
          </p:cNvSpPr>
          <p:nvPr>
            <p:ph type="title"/>
          </p:nvPr>
        </p:nvSpPr>
        <p:spPr>
          <a:xfrm>
            <a:off x="457200" y="274638"/>
            <a:ext cx="8229600" cy="1143000"/>
          </a:xfrm>
        </p:spPr>
        <p:txBody>
          <a:bodyPr/>
          <a:lstStyle/>
          <a:p>
            <a:r>
              <a:rPr lang="en-GB" dirty="0" smtClean="0"/>
              <a:t>Examples of </a:t>
            </a:r>
            <a:r>
              <a:rPr lang="en-GB" dirty="0" err="1" smtClean="0"/>
              <a:t>CyberBullying</a:t>
            </a:r>
            <a:r>
              <a:rPr lang="en-GB" dirty="0" smtClean="0"/>
              <a:t>?</a:t>
            </a:r>
            <a:endParaRPr lang="en-GB" dirty="0"/>
          </a:p>
        </p:txBody>
      </p:sp>
      <p:sp>
        <p:nvSpPr>
          <p:cNvPr id="2" name="AutoShape 2" descr="Image result for sku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2" name="Picture 4" descr="http://www.webweaver.nu/clipart/img/historical/pirates/xbones-black.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96" y="4705863"/>
            <a:ext cx="1008112" cy="1461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268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620" y="441018"/>
            <a:ext cx="6840760" cy="1143000"/>
          </a:xfrm>
        </p:spPr>
        <p:txBody>
          <a:bodyPr>
            <a:normAutofit/>
          </a:bodyPr>
          <a:lstStyle/>
          <a:p>
            <a:r>
              <a:rPr lang="en-GB" dirty="0" smtClean="0">
                <a:cs typeface="Arial" panose="020B0604020202020204" pitchFamily="34" charset="0"/>
              </a:rPr>
              <a:t>Online </a:t>
            </a:r>
            <a:r>
              <a:rPr lang="en-GB" dirty="0" err="1" smtClean="0">
                <a:cs typeface="Arial" panose="020B0604020202020204" pitchFamily="34" charset="0"/>
              </a:rPr>
              <a:t>Disinhibition</a:t>
            </a:r>
            <a:r>
              <a:rPr lang="en-GB" dirty="0" smtClean="0">
                <a:cs typeface="Arial" panose="020B0604020202020204" pitchFamily="34" charset="0"/>
              </a:rPr>
              <a:t> Effect</a:t>
            </a:r>
            <a:r>
              <a:rPr lang="en-GB" b="1" dirty="0" smtClean="0">
                <a:cs typeface="Arial" panose="020B0604020202020204" pitchFamily="34" charset="0"/>
              </a:rPr>
              <a:t>:</a:t>
            </a:r>
            <a:endParaRPr lang="en-GB" b="1" dirty="0">
              <a:cs typeface="Arial" panose="020B0604020202020204" pitchFamily="34" charset="0"/>
            </a:endParaRPr>
          </a:p>
        </p:txBody>
      </p:sp>
      <p:sp>
        <p:nvSpPr>
          <p:cNvPr id="3" name="Content Placeholder 2"/>
          <p:cNvSpPr>
            <a:spLocks noGrp="1"/>
          </p:cNvSpPr>
          <p:nvPr>
            <p:ph idx="1"/>
          </p:nvPr>
        </p:nvSpPr>
        <p:spPr>
          <a:xfrm>
            <a:off x="457694" y="1442721"/>
            <a:ext cx="8229600" cy="4578567"/>
          </a:xfrm>
        </p:spPr>
        <p:txBody>
          <a:bodyPr vert="horz" lIns="91440" tIns="45720" rIns="91440" bIns="45720" rtlCol="0" anchor="t">
            <a:normAutofit/>
          </a:bodyPr>
          <a:lstStyle/>
          <a:p>
            <a:endParaRPr lang="en-GB" sz="2800" dirty="0" smtClean="0"/>
          </a:p>
          <a:p>
            <a:r>
              <a:rPr lang="en-GB" sz="2800" dirty="0" smtClean="0"/>
              <a:t>Anonymity </a:t>
            </a:r>
            <a:r>
              <a:rPr lang="en-GB" sz="2800" dirty="0" smtClean="0"/>
              <a:t>– You don’t know me</a:t>
            </a:r>
          </a:p>
          <a:p>
            <a:r>
              <a:rPr lang="en-GB" sz="2800" dirty="0" smtClean="0"/>
              <a:t>Invisibility - You can’t see me</a:t>
            </a:r>
          </a:p>
          <a:p>
            <a:r>
              <a:rPr lang="en-GB" sz="2800" dirty="0" err="1" smtClean="0"/>
              <a:t>Asynchronicity</a:t>
            </a:r>
            <a:r>
              <a:rPr lang="en-GB" sz="2800" dirty="0" smtClean="0"/>
              <a:t> – See you later! </a:t>
            </a:r>
          </a:p>
          <a:p>
            <a:r>
              <a:rPr lang="en-GB" sz="2800" dirty="0" smtClean="0"/>
              <a:t>Dissociative Imagination – It’s just a game!</a:t>
            </a:r>
          </a:p>
          <a:p>
            <a:r>
              <a:rPr lang="en-GB" sz="2800" dirty="0" smtClean="0"/>
              <a:t>Minimising Authority – We’re Equals</a:t>
            </a:r>
          </a:p>
          <a:p>
            <a:r>
              <a:rPr lang="en-GB" sz="2800" dirty="0" smtClean="0"/>
              <a:t>Solipsistic Introjections – We’re Friends</a:t>
            </a:r>
            <a:endParaRPr lang="en-GB" sz="2800" dirty="0"/>
          </a:p>
        </p:txBody>
      </p:sp>
      <p:sp>
        <p:nvSpPr>
          <p:cNvPr id="8" name="Rounded Rectangle 7"/>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2" descr="I:\Allie\SKYCASTS\skycasts_logo_blue.png"/>
          <p:cNvPicPr>
            <a:picLocks noChangeAspect="1" noChangeArrowheads="1"/>
          </p:cNvPicPr>
          <p:nvPr/>
        </p:nvPicPr>
        <p:blipFill>
          <a:blip r:embed="rId3"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1888756655"/>
      </p:ext>
    </p:extLst>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Effects of Cyberbullying</a:t>
            </a:r>
            <a:endParaRPr lang="en-GB" dirty="0"/>
          </a:p>
        </p:txBody>
      </p:sp>
      <p:sp>
        <p:nvSpPr>
          <p:cNvPr id="3" name="Content Placeholder 2"/>
          <p:cNvSpPr>
            <a:spLocks noGrp="1"/>
          </p:cNvSpPr>
          <p:nvPr>
            <p:ph idx="1"/>
          </p:nvPr>
        </p:nvSpPr>
        <p:spPr>
          <a:xfrm>
            <a:off x="457200" y="1377315"/>
            <a:ext cx="8229600" cy="4525963"/>
          </a:xfrm>
        </p:spPr>
        <p:txBody>
          <a:bodyPr>
            <a:normAutofit/>
          </a:bodyPr>
          <a:lstStyle/>
          <a:p>
            <a:pPr marL="0" indent="0">
              <a:buNone/>
            </a:pPr>
            <a:r>
              <a:rPr lang="en-GB" sz="2800" dirty="0" smtClean="0"/>
              <a:t>Young people </a:t>
            </a:r>
            <a:r>
              <a:rPr lang="en-GB" sz="2800" dirty="0"/>
              <a:t>who are cyberbullied are more likely to:</a:t>
            </a:r>
          </a:p>
          <a:p>
            <a:r>
              <a:rPr lang="en-GB" sz="2800" dirty="0"/>
              <a:t>Use alcohol and drugs</a:t>
            </a:r>
          </a:p>
          <a:p>
            <a:r>
              <a:rPr lang="en-GB" sz="2800" dirty="0"/>
              <a:t>Skip school</a:t>
            </a:r>
          </a:p>
          <a:p>
            <a:r>
              <a:rPr lang="en-GB" sz="2800" dirty="0"/>
              <a:t>Experience in-person bullying</a:t>
            </a:r>
          </a:p>
          <a:p>
            <a:r>
              <a:rPr lang="en-GB" sz="2800" dirty="0"/>
              <a:t>Be unwilling to attend school</a:t>
            </a:r>
          </a:p>
          <a:p>
            <a:r>
              <a:rPr lang="en-GB" sz="2800" dirty="0"/>
              <a:t>Receive poor grades</a:t>
            </a:r>
          </a:p>
          <a:p>
            <a:r>
              <a:rPr lang="en-GB" sz="2800" dirty="0"/>
              <a:t>Have lower self-esteem</a:t>
            </a:r>
          </a:p>
          <a:p>
            <a:r>
              <a:rPr lang="en-GB" sz="2800" dirty="0"/>
              <a:t>Have more health problems</a:t>
            </a:r>
          </a:p>
          <a:p>
            <a:endParaRPr lang="en-GB" dirty="0"/>
          </a:p>
        </p:txBody>
      </p:sp>
      <p:sp>
        <p:nvSpPr>
          <p:cNvPr id="4" name="Rounded Rectangle 3"/>
          <p:cNvSpPr/>
          <p:nvPr/>
        </p:nvSpPr>
        <p:spPr>
          <a:xfrm>
            <a:off x="323528" y="332656"/>
            <a:ext cx="8496944" cy="619268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I:\Allie\SKYCASTS\skycasts_logo_blue.png"/>
          <p:cNvPicPr>
            <a:picLocks noChangeAspect="1" noChangeArrowheads="1"/>
          </p:cNvPicPr>
          <p:nvPr/>
        </p:nvPicPr>
        <p:blipFill>
          <a:blip r:embed="rId2" cstate="print"/>
          <a:srcRect/>
          <a:stretch>
            <a:fillRect/>
          </a:stretch>
        </p:blipFill>
        <p:spPr bwMode="auto">
          <a:xfrm>
            <a:off x="182575" y="5445224"/>
            <a:ext cx="1653121" cy="1373362"/>
          </a:xfrm>
          <a:prstGeom prst="rect">
            <a:avLst/>
          </a:prstGeom>
          <a:noFill/>
        </p:spPr>
      </p:pic>
    </p:spTree>
    <p:extLst>
      <p:ext uri="{BB962C8B-B14F-4D97-AF65-F5344CB8AC3E}">
        <p14:creationId xmlns:p14="http://schemas.microsoft.com/office/powerpoint/2010/main" val="2860562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ED3F92813A36D4293176D72A0CB1223" ma:contentTypeVersion="3" ma:contentTypeDescription="Create a new document." ma:contentTypeScope="" ma:versionID="fd37876c728b62c03d84cd50df44d68d">
  <xsd:schema xmlns:xsd="http://www.w3.org/2001/XMLSchema" xmlns:xs="http://www.w3.org/2001/XMLSchema" xmlns:p="http://schemas.microsoft.com/office/2006/metadata/properties" xmlns:ns2="9b935f98-c462-4188-a0ad-b49566918f9c" targetNamespace="http://schemas.microsoft.com/office/2006/metadata/properties" ma:root="true" ma:fieldsID="c107517256cd54252db3fe3143a24a03" ns2:_="">
    <xsd:import namespace="9b935f98-c462-4188-a0ad-b49566918f9c"/>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35f98-c462-4188-a0ad-b49566918f9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520591-D470-4899-AE82-F01278DBF641}">
  <ds:schemaRefs>
    <ds:schemaRef ds:uri="http://schemas.microsoft.com/office/2006/documentManagement/types"/>
    <ds:schemaRef ds:uri="http://schemas.microsoft.com/office/2006/metadata/properties"/>
    <ds:schemaRef ds:uri="http://purl.org/dc/terms/"/>
    <ds:schemaRef ds:uri="http://schemas.microsoft.com/office/infopath/2007/PartnerControls"/>
    <ds:schemaRef ds:uri="http://purl.org/dc/elements/1.1/"/>
    <ds:schemaRef ds:uri="http://www.w3.org/XML/1998/namespace"/>
    <ds:schemaRef ds:uri="http://schemas.openxmlformats.org/package/2006/metadata/core-properties"/>
    <ds:schemaRef ds:uri="9b935f98-c462-4188-a0ad-b49566918f9c"/>
    <ds:schemaRef ds:uri="http://purl.org/dc/dcmitype/"/>
  </ds:schemaRefs>
</ds:datastoreItem>
</file>

<file path=customXml/itemProps2.xml><?xml version="1.0" encoding="utf-8"?>
<ds:datastoreItem xmlns:ds="http://schemas.openxmlformats.org/officeDocument/2006/customXml" ds:itemID="{71540D8F-A52C-4FA2-BD1D-6E22A6C20B79}">
  <ds:schemaRefs>
    <ds:schemaRef ds:uri="http://schemas.microsoft.com/sharepoint/v3/contenttype/forms"/>
  </ds:schemaRefs>
</ds:datastoreItem>
</file>

<file path=customXml/itemProps3.xml><?xml version="1.0" encoding="utf-8"?>
<ds:datastoreItem xmlns:ds="http://schemas.openxmlformats.org/officeDocument/2006/customXml" ds:itemID="{C8053FFB-7537-447B-9DD9-F1EDE2B020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935f98-c462-4188-a0ad-b49566918f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1093</TotalTime>
  <Words>525</Words>
  <Application>Microsoft Office PowerPoint</Application>
  <PresentationFormat>On-screen Show (4:3)</PresentationFormat>
  <Paragraphs>57</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Welcome!!  CyberBullying SkyCast</vt:lpstr>
      <vt:lpstr>PowerPoint Presentation</vt:lpstr>
      <vt:lpstr>CyberBullying</vt:lpstr>
      <vt:lpstr>PowerPoint Presentation</vt:lpstr>
      <vt:lpstr>Defining Bullying</vt:lpstr>
      <vt:lpstr>What is CyberBullying?</vt:lpstr>
      <vt:lpstr>Examples of CyberBullying?</vt:lpstr>
      <vt:lpstr>Online Disinhibition Effect:</vt:lpstr>
      <vt:lpstr>Effects of Cyberbullying</vt:lpstr>
      <vt:lpstr>Dangers of CyberBullying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Allie</dc:creator>
  <cp:lastModifiedBy>Allie</cp:lastModifiedBy>
  <cp:revision>58</cp:revision>
  <dcterms:created xsi:type="dcterms:W3CDTF">2015-02-26T13:47:38Z</dcterms:created>
  <dcterms:modified xsi:type="dcterms:W3CDTF">2015-11-19T13:26:52Z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0x0101009ED3F92813A36D4293176D72A0CB1223</vt:lpwstr>
  </property>
</Properties>
</file>