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58" r:id="rId6"/>
    <p:sldId id="260" r:id="rId7"/>
    <p:sldId id="259" r:id="rId8"/>
    <p:sldId id="314" r:id="rId9"/>
    <p:sldId id="316" r:id="rId10"/>
    <p:sldId id="318" r:id="rId11"/>
    <p:sldId id="30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36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B510F3-3FBC-433C-8964-C35B4FE0A844}" type="doc">
      <dgm:prSet loTypeId="urn:microsoft.com/office/officeart/2005/8/layout/venn1" loCatId="relationship" qsTypeId="urn:microsoft.com/office/officeart/2005/8/quickstyle/simple1" qsCatId="simple" csTypeId="urn:microsoft.com/office/officeart/2005/8/colors/colorful5" csCatId="colorful" phldr="1"/>
      <dgm:spPr/>
    </dgm:pt>
    <dgm:pt modelId="{79FD164E-4A91-4279-91B5-C775BFC67D2C}">
      <dgm:prSet phldrT="[Text]" custT="1"/>
      <dgm:spPr/>
      <dgm:t>
        <a:bodyPr/>
        <a:lstStyle/>
        <a:p>
          <a:r>
            <a:rPr lang="en-GB" sz="2500" dirty="0" smtClean="0"/>
            <a:t>Social Influences e.g. culture</a:t>
          </a:r>
          <a:endParaRPr lang="en-GB" sz="2500" dirty="0"/>
        </a:p>
      </dgm:t>
    </dgm:pt>
    <dgm:pt modelId="{E8585E2F-5EDC-4409-A44A-616FC60E1943}" type="parTrans" cxnId="{51AF0104-BA6B-4BB3-86FA-92AFE5C0F5B3}">
      <dgm:prSet/>
      <dgm:spPr/>
      <dgm:t>
        <a:bodyPr/>
        <a:lstStyle/>
        <a:p>
          <a:endParaRPr lang="en-GB"/>
        </a:p>
      </dgm:t>
    </dgm:pt>
    <dgm:pt modelId="{623E6BBB-6089-417A-9C1D-D7D6F8A65D7E}" type="sibTrans" cxnId="{51AF0104-BA6B-4BB3-86FA-92AFE5C0F5B3}">
      <dgm:prSet/>
      <dgm:spPr/>
      <dgm:t>
        <a:bodyPr/>
        <a:lstStyle/>
        <a:p>
          <a:endParaRPr lang="en-GB"/>
        </a:p>
      </dgm:t>
    </dgm:pt>
    <dgm:pt modelId="{6AE4BD39-9CEC-4184-ADF4-D243ACBD1B4C}">
      <dgm:prSet phldrT="[Text]" custT="1"/>
      <dgm:spPr/>
      <dgm:t>
        <a:bodyPr/>
        <a:lstStyle/>
        <a:p>
          <a:r>
            <a:rPr lang="en-GB" sz="2500" dirty="0" smtClean="0"/>
            <a:t>Psychological/Childhood Influences</a:t>
          </a:r>
          <a:endParaRPr lang="en-GB" sz="2500" dirty="0"/>
        </a:p>
      </dgm:t>
    </dgm:pt>
    <dgm:pt modelId="{5EEB360A-67DA-4D0A-AE09-7D99C5F605D9}" type="parTrans" cxnId="{D55F4160-5126-47D2-A8E2-BDB246C83CAD}">
      <dgm:prSet/>
      <dgm:spPr/>
      <dgm:t>
        <a:bodyPr/>
        <a:lstStyle/>
        <a:p>
          <a:endParaRPr lang="en-GB"/>
        </a:p>
      </dgm:t>
    </dgm:pt>
    <dgm:pt modelId="{B1509633-8E12-429B-ABBE-9CCE0BC496ED}" type="sibTrans" cxnId="{D55F4160-5126-47D2-A8E2-BDB246C83CAD}">
      <dgm:prSet/>
      <dgm:spPr/>
      <dgm:t>
        <a:bodyPr/>
        <a:lstStyle/>
        <a:p>
          <a:endParaRPr lang="en-GB"/>
        </a:p>
      </dgm:t>
    </dgm:pt>
    <dgm:pt modelId="{AD644E0C-44E7-4482-B445-FF4EF3879676}">
      <dgm:prSet phldrT="[Text]" custT="1"/>
      <dgm:spPr/>
      <dgm:t>
        <a:bodyPr/>
        <a:lstStyle/>
        <a:p>
          <a:r>
            <a:rPr lang="en-GB" sz="2500" dirty="0" smtClean="0"/>
            <a:t>Physical and Genetic Influences</a:t>
          </a:r>
          <a:endParaRPr lang="en-GB" sz="2500" dirty="0"/>
        </a:p>
      </dgm:t>
    </dgm:pt>
    <dgm:pt modelId="{79EDCEAB-B8D1-4102-A001-1229DFE29406}" type="parTrans" cxnId="{5815A602-29CD-4649-A519-0CBF5183024B}">
      <dgm:prSet/>
      <dgm:spPr/>
      <dgm:t>
        <a:bodyPr/>
        <a:lstStyle/>
        <a:p>
          <a:endParaRPr lang="en-GB"/>
        </a:p>
      </dgm:t>
    </dgm:pt>
    <dgm:pt modelId="{DA16ADFD-4D76-4823-80B9-700A73DC9D00}" type="sibTrans" cxnId="{5815A602-29CD-4649-A519-0CBF5183024B}">
      <dgm:prSet/>
      <dgm:spPr/>
      <dgm:t>
        <a:bodyPr/>
        <a:lstStyle/>
        <a:p>
          <a:endParaRPr lang="en-GB"/>
        </a:p>
      </dgm:t>
    </dgm:pt>
    <dgm:pt modelId="{42E7493E-1B0F-4CD0-96A6-7E7E12A9972B}" type="pres">
      <dgm:prSet presAssocID="{77B510F3-3FBC-433C-8964-C35B4FE0A844}" presName="compositeShape" presStyleCnt="0">
        <dgm:presLayoutVars>
          <dgm:chMax val="7"/>
          <dgm:dir/>
          <dgm:resizeHandles val="exact"/>
        </dgm:presLayoutVars>
      </dgm:prSet>
      <dgm:spPr/>
    </dgm:pt>
    <dgm:pt modelId="{5D3FC960-C066-43E8-B1B8-5557A794CB92}" type="pres">
      <dgm:prSet presAssocID="{79FD164E-4A91-4279-91B5-C775BFC67D2C}" presName="circ1" presStyleLbl="vennNode1" presStyleIdx="0" presStyleCnt="3"/>
      <dgm:spPr/>
      <dgm:t>
        <a:bodyPr/>
        <a:lstStyle/>
        <a:p>
          <a:endParaRPr lang="en-GB"/>
        </a:p>
      </dgm:t>
    </dgm:pt>
    <dgm:pt modelId="{CA6AA5F2-9850-4244-8E7F-F4898CDD6C59}" type="pres">
      <dgm:prSet presAssocID="{79FD164E-4A91-4279-91B5-C775BFC67D2C}" presName="circ1Tx" presStyleLbl="revTx" presStyleIdx="0" presStyleCnt="0">
        <dgm:presLayoutVars>
          <dgm:chMax val="0"/>
          <dgm:chPref val="0"/>
          <dgm:bulletEnabled val="1"/>
        </dgm:presLayoutVars>
      </dgm:prSet>
      <dgm:spPr/>
      <dgm:t>
        <a:bodyPr/>
        <a:lstStyle/>
        <a:p>
          <a:endParaRPr lang="en-GB"/>
        </a:p>
      </dgm:t>
    </dgm:pt>
    <dgm:pt modelId="{32727E06-CAD2-4D9C-BE5B-292940F0B262}" type="pres">
      <dgm:prSet presAssocID="{6AE4BD39-9CEC-4184-ADF4-D243ACBD1B4C}" presName="circ2" presStyleLbl="vennNode1" presStyleIdx="1" presStyleCnt="3"/>
      <dgm:spPr/>
      <dgm:t>
        <a:bodyPr/>
        <a:lstStyle/>
        <a:p>
          <a:endParaRPr lang="en-GB"/>
        </a:p>
      </dgm:t>
    </dgm:pt>
    <dgm:pt modelId="{6F7CFD1C-7A19-48A4-9130-E61054C8F2BD}" type="pres">
      <dgm:prSet presAssocID="{6AE4BD39-9CEC-4184-ADF4-D243ACBD1B4C}" presName="circ2Tx" presStyleLbl="revTx" presStyleIdx="0" presStyleCnt="0">
        <dgm:presLayoutVars>
          <dgm:chMax val="0"/>
          <dgm:chPref val="0"/>
          <dgm:bulletEnabled val="1"/>
        </dgm:presLayoutVars>
      </dgm:prSet>
      <dgm:spPr/>
      <dgm:t>
        <a:bodyPr/>
        <a:lstStyle/>
        <a:p>
          <a:endParaRPr lang="en-GB"/>
        </a:p>
      </dgm:t>
    </dgm:pt>
    <dgm:pt modelId="{A7060463-641C-4405-93C8-ADCECE255836}" type="pres">
      <dgm:prSet presAssocID="{AD644E0C-44E7-4482-B445-FF4EF3879676}" presName="circ3" presStyleLbl="vennNode1" presStyleIdx="2" presStyleCnt="3"/>
      <dgm:spPr/>
      <dgm:t>
        <a:bodyPr/>
        <a:lstStyle/>
        <a:p>
          <a:endParaRPr lang="en-GB"/>
        </a:p>
      </dgm:t>
    </dgm:pt>
    <dgm:pt modelId="{E6033563-993A-4D2E-933D-1CD9B22E163C}" type="pres">
      <dgm:prSet presAssocID="{AD644E0C-44E7-4482-B445-FF4EF3879676}" presName="circ3Tx" presStyleLbl="revTx" presStyleIdx="0" presStyleCnt="0">
        <dgm:presLayoutVars>
          <dgm:chMax val="0"/>
          <dgm:chPref val="0"/>
          <dgm:bulletEnabled val="1"/>
        </dgm:presLayoutVars>
      </dgm:prSet>
      <dgm:spPr/>
      <dgm:t>
        <a:bodyPr/>
        <a:lstStyle/>
        <a:p>
          <a:endParaRPr lang="en-GB"/>
        </a:p>
      </dgm:t>
    </dgm:pt>
  </dgm:ptLst>
  <dgm:cxnLst>
    <dgm:cxn modelId="{5815A602-29CD-4649-A519-0CBF5183024B}" srcId="{77B510F3-3FBC-433C-8964-C35B4FE0A844}" destId="{AD644E0C-44E7-4482-B445-FF4EF3879676}" srcOrd="2" destOrd="0" parTransId="{79EDCEAB-B8D1-4102-A001-1229DFE29406}" sibTransId="{DA16ADFD-4D76-4823-80B9-700A73DC9D00}"/>
    <dgm:cxn modelId="{09F197F1-4AAE-4BF3-A5CD-7D9BDBE8A320}" type="presOf" srcId="{79FD164E-4A91-4279-91B5-C775BFC67D2C}" destId="{CA6AA5F2-9850-4244-8E7F-F4898CDD6C59}" srcOrd="1" destOrd="0" presId="urn:microsoft.com/office/officeart/2005/8/layout/venn1"/>
    <dgm:cxn modelId="{84885EA1-3E20-453C-BC92-78EC8B3BB575}" type="presOf" srcId="{AD644E0C-44E7-4482-B445-FF4EF3879676}" destId="{A7060463-641C-4405-93C8-ADCECE255836}" srcOrd="0" destOrd="0" presId="urn:microsoft.com/office/officeart/2005/8/layout/venn1"/>
    <dgm:cxn modelId="{935FA90E-0B7A-4AC9-9993-2A24D69CC696}" type="presOf" srcId="{6AE4BD39-9CEC-4184-ADF4-D243ACBD1B4C}" destId="{32727E06-CAD2-4D9C-BE5B-292940F0B262}" srcOrd="0" destOrd="0" presId="urn:microsoft.com/office/officeart/2005/8/layout/venn1"/>
    <dgm:cxn modelId="{51AF0104-BA6B-4BB3-86FA-92AFE5C0F5B3}" srcId="{77B510F3-3FBC-433C-8964-C35B4FE0A844}" destId="{79FD164E-4A91-4279-91B5-C775BFC67D2C}" srcOrd="0" destOrd="0" parTransId="{E8585E2F-5EDC-4409-A44A-616FC60E1943}" sibTransId="{623E6BBB-6089-417A-9C1D-D7D6F8A65D7E}"/>
    <dgm:cxn modelId="{481636D7-889D-4EF0-B196-3ECE6246B475}" type="presOf" srcId="{79FD164E-4A91-4279-91B5-C775BFC67D2C}" destId="{5D3FC960-C066-43E8-B1B8-5557A794CB92}" srcOrd="0" destOrd="0" presId="urn:microsoft.com/office/officeart/2005/8/layout/venn1"/>
    <dgm:cxn modelId="{CB74025D-D55C-48AC-A926-904D8B1FAACA}" type="presOf" srcId="{AD644E0C-44E7-4482-B445-FF4EF3879676}" destId="{E6033563-993A-4D2E-933D-1CD9B22E163C}" srcOrd="1" destOrd="0" presId="urn:microsoft.com/office/officeart/2005/8/layout/venn1"/>
    <dgm:cxn modelId="{D4AFC90E-EE9A-4548-82E4-D726BFD1C67E}" type="presOf" srcId="{6AE4BD39-9CEC-4184-ADF4-D243ACBD1B4C}" destId="{6F7CFD1C-7A19-48A4-9130-E61054C8F2BD}" srcOrd="1" destOrd="0" presId="urn:microsoft.com/office/officeart/2005/8/layout/venn1"/>
    <dgm:cxn modelId="{D55F4160-5126-47D2-A8E2-BDB246C83CAD}" srcId="{77B510F3-3FBC-433C-8964-C35B4FE0A844}" destId="{6AE4BD39-9CEC-4184-ADF4-D243ACBD1B4C}" srcOrd="1" destOrd="0" parTransId="{5EEB360A-67DA-4D0A-AE09-7D99C5F605D9}" sibTransId="{B1509633-8E12-429B-ABBE-9CCE0BC496ED}"/>
    <dgm:cxn modelId="{9A16C841-310A-488A-BE9C-24D969A37998}" type="presOf" srcId="{77B510F3-3FBC-433C-8964-C35B4FE0A844}" destId="{42E7493E-1B0F-4CD0-96A6-7E7E12A9972B}" srcOrd="0" destOrd="0" presId="urn:microsoft.com/office/officeart/2005/8/layout/venn1"/>
    <dgm:cxn modelId="{523B5FAA-79F5-4710-BCFA-2B1EE39FDFA1}" type="presParOf" srcId="{42E7493E-1B0F-4CD0-96A6-7E7E12A9972B}" destId="{5D3FC960-C066-43E8-B1B8-5557A794CB92}" srcOrd="0" destOrd="0" presId="urn:microsoft.com/office/officeart/2005/8/layout/venn1"/>
    <dgm:cxn modelId="{40BFCC17-8171-4BAD-AC77-8D1D50D9EC14}" type="presParOf" srcId="{42E7493E-1B0F-4CD0-96A6-7E7E12A9972B}" destId="{CA6AA5F2-9850-4244-8E7F-F4898CDD6C59}" srcOrd="1" destOrd="0" presId="urn:microsoft.com/office/officeart/2005/8/layout/venn1"/>
    <dgm:cxn modelId="{73BB8A1A-4BC9-4E6B-8020-D84380C2A2F9}" type="presParOf" srcId="{42E7493E-1B0F-4CD0-96A6-7E7E12A9972B}" destId="{32727E06-CAD2-4D9C-BE5B-292940F0B262}" srcOrd="2" destOrd="0" presId="urn:microsoft.com/office/officeart/2005/8/layout/venn1"/>
    <dgm:cxn modelId="{2611DF33-B68C-48E1-9645-78498B79550D}" type="presParOf" srcId="{42E7493E-1B0F-4CD0-96A6-7E7E12A9972B}" destId="{6F7CFD1C-7A19-48A4-9130-E61054C8F2BD}" srcOrd="3" destOrd="0" presId="urn:microsoft.com/office/officeart/2005/8/layout/venn1"/>
    <dgm:cxn modelId="{420CE2D9-6DC6-437E-ABD4-A6904D60D635}" type="presParOf" srcId="{42E7493E-1B0F-4CD0-96A6-7E7E12A9972B}" destId="{A7060463-641C-4405-93C8-ADCECE255836}" srcOrd="4" destOrd="0" presId="urn:microsoft.com/office/officeart/2005/8/layout/venn1"/>
    <dgm:cxn modelId="{41BBA78F-FA85-43EC-B863-C4E1349CA0A7}" type="presParOf" srcId="{42E7493E-1B0F-4CD0-96A6-7E7E12A9972B}" destId="{E6033563-993A-4D2E-933D-1CD9B22E163C}" srcOrd="5" destOrd="0" presId="urn:microsoft.com/office/officeart/2005/8/layout/ven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3FC960-C066-43E8-B1B8-5557A794CB92}">
      <dsp:nvSpPr>
        <dsp:cNvPr id="0" name=""/>
        <dsp:cNvSpPr/>
      </dsp:nvSpPr>
      <dsp:spPr>
        <a:xfrm>
          <a:off x="2151631" y="143528"/>
          <a:ext cx="2969545" cy="2969545"/>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r>
            <a:rPr lang="en-GB" sz="2500" kern="1200" dirty="0" smtClean="0"/>
            <a:t>Social Influences e.g. culture</a:t>
          </a:r>
          <a:endParaRPr lang="en-GB" sz="2500" kern="1200" dirty="0"/>
        </a:p>
      </dsp:txBody>
      <dsp:txXfrm>
        <a:off x="2547570" y="663198"/>
        <a:ext cx="2177666" cy="1336295"/>
      </dsp:txXfrm>
    </dsp:sp>
    <dsp:sp modelId="{32727E06-CAD2-4D9C-BE5B-292940F0B262}">
      <dsp:nvSpPr>
        <dsp:cNvPr id="0" name=""/>
        <dsp:cNvSpPr/>
      </dsp:nvSpPr>
      <dsp:spPr>
        <a:xfrm>
          <a:off x="3223142" y="1999494"/>
          <a:ext cx="2969545" cy="2969545"/>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r>
            <a:rPr lang="en-GB" sz="2500" kern="1200" dirty="0" smtClean="0"/>
            <a:t>Psychological/Childhood Influences</a:t>
          </a:r>
          <a:endParaRPr lang="en-GB" sz="2500" kern="1200" dirty="0"/>
        </a:p>
      </dsp:txBody>
      <dsp:txXfrm>
        <a:off x="4131328" y="2766626"/>
        <a:ext cx="1781727" cy="1633250"/>
      </dsp:txXfrm>
    </dsp:sp>
    <dsp:sp modelId="{A7060463-641C-4405-93C8-ADCECE255836}">
      <dsp:nvSpPr>
        <dsp:cNvPr id="0" name=""/>
        <dsp:cNvSpPr/>
      </dsp:nvSpPr>
      <dsp:spPr>
        <a:xfrm>
          <a:off x="1080119" y="1999494"/>
          <a:ext cx="2969545" cy="2969545"/>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r>
            <a:rPr lang="en-GB" sz="2500" kern="1200" dirty="0" smtClean="0"/>
            <a:t>Physical and Genetic Influences</a:t>
          </a:r>
          <a:endParaRPr lang="en-GB" sz="2500" kern="1200" dirty="0"/>
        </a:p>
      </dsp:txBody>
      <dsp:txXfrm>
        <a:off x="1359752" y="2766626"/>
        <a:ext cx="1781727" cy="163325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767554-76DD-4626-8023-AA6E0B38BAF1}" type="datetimeFigureOut">
              <a:rPr lang="en-GB" smtClean="0"/>
              <a:pPr/>
              <a:t>29/01/2016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9700A6-4F3E-4C1F-91C5-BD4BD75FC76C}" type="slidenum">
              <a:rPr lang="en-GB" smtClean="0"/>
              <a:pPr/>
              <a:t>‹#›</a:t>
            </a:fld>
            <a:endParaRPr lang="en-GB"/>
          </a:p>
        </p:txBody>
      </p:sp>
    </p:spTree>
    <p:extLst>
      <p:ext uri="{BB962C8B-B14F-4D97-AF65-F5344CB8AC3E}">
        <p14:creationId xmlns:p14="http://schemas.microsoft.com/office/powerpoint/2010/main" val="3566092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29/01/2016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29/01/2016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29/01/2016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29/01/2016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6989B5-A938-468C-816E-2713C93B9BED}" type="datetimeFigureOut">
              <a:rPr lang="en-GB" smtClean="0"/>
              <a:pPr/>
              <a:t>29/01/2016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66989B5-A938-468C-816E-2713C93B9BED}" type="datetimeFigureOut">
              <a:rPr lang="en-GB" smtClean="0"/>
              <a:pPr/>
              <a:t>29/01/2016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66989B5-A938-468C-816E-2713C93B9BED}" type="datetimeFigureOut">
              <a:rPr lang="en-GB" smtClean="0"/>
              <a:pPr/>
              <a:t>29/01/2016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66989B5-A938-468C-816E-2713C93B9BED}" type="datetimeFigureOut">
              <a:rPr lang="en-GB" smtClean="0"/>
              <a:pPr/>
              <a:t>29/01/2016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6989B5-A938-468C-816E-2713C93B9BED}" type="datetimeFigureOut">
              <a:rPr lang="en-GB" smtClean="0"/>
              <a:pPr/>
              <a:t>29/01/2016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989B5-A938-468C-816E-2713C93B9BED}" type="datetimeFigureOut">
              <a:rPr lang="en-GB" smtClean="0"/>
              <a:pPr/>
              <a:t>29/01/2016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989B5-A938-468C-816E-2713C93B9BED}" type="datetimeFigureOut">
              <a:rPr lang="en-GB" smtClean="0"/>
              <a:pPr/>
              <a:t>29/01/2016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6989B5-A938-468C-816E-2713C93B9BED}" type="datetimeFigureOut">
              <a:rPr lang="en-GB" smtClean="0"/>
              <a:pPr/>
              <a:t>29/01/2016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36206-3D43-470B-99F3-6FF8409B8F2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340768"/>
            <a:ext cx="7772400" cy="1470025"/>
          </a:xfrm>
        </p:spPr>
        <p:txBody>
          <a:bodyPr>
            <a:normAutofit fontScale="90000"/>
          </a:bodyPr>
          <a:lstStyle/>
          <a:p>
            <a:r>
              <a:rPr lang="en-GB" b="1" dirty="0" smtClean="0"/>
              <a:t>Welcome!!</a:t>
            </a:r>
            <a:r>
              <a:rPr lang="en-GB" dirty="0" smtClean="0"/>
              <a:t/>
            </a:r>
            <a:br>
              <a:rPr lang="en-GB" dirty="0" smtClean="0"/>
            </a:br>
            <a:r>
              <a:rPr lang="en-GB" dirty="0"/>
              <a:t/>
            </a:r>
            <a:br>
              <a:rPr lang="en-GB" dirty="0"/>
            </a:br>
            <a:r>
              <a:rPr lang="en-GB" dirty="0" smtClean="0"/>
              <a:t>Let’s Talk Gender</a:t>
            </a:r>
            <a:endParaRPr lang="en-GB" dirty="0"/>
          </a:p>
        </p:txBody>
      </p:sp>
      <p:sp>
        <p:nvSpPr>
          <p:cNvPr id="3" name="Rounded Rectangle 2"/>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pic>
        <p:nvPicPr>
          <p:cNvPr id="14338" name="Picture 2" descr="https://pixabay.com/static/uploads/photo/2013/07/12/15/17/women-149577_640.png"/>
          <p:cNvPicPr>
            <a:picLocks noChangeAspect="1" noChangeArrowheads="1"/>
          </p:cNvPicPr>
          <p:nvPr/>
        </p:nvPicPr>
        <p:blipFill>
          <a:blip r:embed="rId3" cstate="print"/>
          <a:srcRect/>
          <a:stretch>
            <a:fillRect/>
          </a:stretch>
        </p:blipFill>
        <p:spPr bwMode="auto">
          <a:xfrm>
            <a:off x="1475656" y="2780928"/>
            <a:ext cx="6096000" cy="304800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p Arrow 3"/>
          <p:cNvSpPr/>
          <p:nvPr/>
        </p:nvSpPr>
        <p:spPr>
          <a:xfrm rot="5400000">
            <a:off x="7524328" y="2924944"/>
            <a:ext cx="648072" cy="1512168"/>
          </a:xfrm>
          <a:prstGeom prst="up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Left Arrow 4"/>
          <p:cNvSpPr/>
          <p:nvPr/>
        </p:nvSpPr>
        <p:spPr>
          <a:xfrm>
            <a:off x="899592" y="1556792"/>
            <a:ext cx="2088232" cy="648072"/>
          </a:xfrm>
          <a:prstGeom prst="lef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Left Arrow 6"/>
          <p:cNvSpPr/>
          <p:nvPr/>
        </p:nvSpPr>
        <p:spPr>
          <a:xfrm>
            <a:off x="827584" y="4797152"/>
            <a:ext cx="2088232" cy="648072"/>
          </a:xfrm>
          <a:prstGeom prst="lef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10" name="Up Arrow 9"/>
          <p:cNvSpPr/>
          <p:nvPr/>
        </p:nvSpPr>
        <p:spPr>
          <a:xfrm>
            <a:off x="4139952" y="548680"/>
            <a:ext cx="648072" cy="1512168"/>
          </a:xfrm>
          <a:prstGeom prst="up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314" name="Picture 2" descr="https://pixabay.com/static/uploads/photo/2013/07/12/15/17/women-149577_640.png"/>
          <p:cNvPicPr>
            <a:picLocks noChangeAspect="1" noChangeArrowheads="1"/>
          </p:cNvPicPr>
          <p:nvPr/>
        </p:nvPicPr>
        <p:blipFill>
          <a:blip r:embed="rId3" cstate="print"/>
          <a:srcRect/>
          <a:stretch>
            <a:fillRect/>
          </a:stretch>
        </p:blipFill>
        <p:spPr bwMode="auto">
          <a:xfrm>
            <a:off x="6156176" y="5538191"/>
            <a:ext cx="2639617" cy="131980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Let’s Talk Gender</a:t>
            </a:r>
            <a:endParaRPr lang="en-GB" dirty="0"/>
          </a:p>
        </p:txBody>
      </p:sp>
      <p:sp>
        <p:nvSpPr>
          <p:cNvPr id="3" name="Content Placeholder 2"/>
          <p:cNvSpPr>
            <a:spLocks noGrp="1"/>
          </p:cNvSpPr>
          <p:nvPr>
            <p:ph idx="1"/>
          </p:nvPr>
        </p:nvSpPr>
        <p:spPr>
          <a:xfrm>
            <a:off x="424782" y="1395524"/>
            <a:ext cx="8229600" cy="4525963"/>
          </a:xfrm>
        </p:spPr>
        <p:txBody>
          <a:bodyPr>
            <a:normAutofit/>
          </a:bodyPr>
          <a:lstStyle/>
          <a:p>
            <a:pPr marL="0" lvl="0" indent="0">
              <a:buNone/>
            </a:pPr>
            <a:r>
              <a:rPr lang="en-GB" sz="2800" dirty="0" smtClean="0"/>
              <a:t>Today’s Aims: </a:t>
            </a:r>
          </a:p>
          <a:p>
            <a:pPr lvl="0"/>
            <a:r>
              <a:rPr lang="en-GB" sz="2800" dirty="0" smtClean="0"/>
              <a:t>To introduce the concept of gender and explore our understandings of ‘masculine’ and ’feminine’</a:t>
            </a:r>
          </a:p>
          <a:p>
            <a:pPr lvl="0"/>
            <a:r>
              <a:rPr lang="en-GB" sz="2800" dirty="0" smtClean="0"/>
              <a:t>To learn about the differences between gender identity, biological sex and sexual orientation</a:t>
            </a:r>
          </a:p>
          <a:p>
            <a:pPr lvl="0"/>
            <a:r>
              <a:rPr lang="en-GB" sz="2800" dirty="0" smtClean="0"/>
              <a:t>To reflect on how gender influences our lives</a:t>
            </a:r>
          </a:p>
          <a:p>
            <a:pPr lvl="0"/>
            <a:r>
              <a:rPr lang="en-GB" sz="2800" dirty="0" smtClean="0"/>
              <a:t>To think about how we can be aware of, and challenge, gendered stereotypes</a:t>
            </a:r>
            <a:endParaRPr lang="en-GB" sz="2800" dirty="0"/>
          </a:p>
        </p:txBody>
      </p:sp>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79512" y="5484638"/>
            <a:ext cx="1653121" cy="1373362"/>
          </a:xfrm>
          <a:prstGeom prst="rect">
            <a:avLst/>
          </a:prstGeom>
          <a:noFill/>
        </p:spPr>
      </p:pic>
      <p:pic>
        <p:nvPicPr>
          <p:cNvPr id="7" name="Picture 2" descr="https://pixabay.com/static/uploads/photo/2013/07/12/15/17/women-149577_640.png"/>
          <p:cNvPicPr>
            <a:picLocks noChangeAspect="1" noChangeArrowheads="1"/>
          </p:cNvPicPr>
          <p:nvPr/>
        </p:nvPicPr>
        <p:blipFill>
          <a:blip r:embed="rId3" cstate="print"/>
          <a:srcRect/>
          <a:stretch>
            <a:fillRect/>
          </a:stretch>
        </p:blipFill>
        <p:spPr bwMode="auto">
          <a:xfrm>
            <a:off x="6156176" y="5538191"/>
            <a:ext cx="2639617" cy="1319809"/>
          </a:xfrm>
          <a:prstGeom prst="rect">
            <a:avLst/>
          </a:prstGeom>
          <a:noFill/>
        </p:spPr>
      </p:pic>
    </p:spTree>
    <p:extLst>
      <p:ext uri="{BB962C8B-B14F-4D97-AF65-F5344CB8AC3E}">
        <p14:creationId xmlns:p14="http://schemas.microsoft.com/office/powerpoint/2010/main" val="7306959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553520"/>
            <a:ext cx="8100392" cy="6187848"/>
          </a:xfrm>
          <a:prstGeom prst="rect">
            <a:avLst/>
          </a:prstGeom>
        </p:spPr>
        <p:txBody>
          <a:bodyPr wrap="square">
            <a:spAutoFit/>
          </a:bodyPr>
          <a:lstStyle/>
          <a:p>
            <a:pPr lvl="0"/>
            <a:r>
              <a:rPr lang="en-GB" sz="1700" dirty="0" smtClean="0"/>
              <a:t>1.  In order to get the best out of the session, it’s a good idea to try and stay for the whole thing and be present.  Find a quiet space.  Put your phones aside if you can. Take this time for you. </a:t>
            </a:r>
          </a:p>
          <a:p>
            <a:r>
              <a:rPr lang="en-GB" sz="1700" dirty="0" smtClean="0"/>
              <a:t> </a:t>
            </a:r>
          </a:p>
          <a:p>
            <a:pPr lvl="0"/>
            <a:r>
              <a:rPr lang="en-GB" sz="1700" dirty="0" smtClean="0"/>
              <a:t>2.  Everything that we talk about tonight in this </a:t>
            </a:r>
            <a:r>
              <a:rPr lang="en-GB" sz="1700" dirty="0" err="1" smtClean="0"/>
              <a:t>SkyCast</a:t>
            </a:r>
            <a:r>
              <a:rPr lang="en-GB" sz="1700" dirty="0" smtClean="0"/>
              <a:t> is confidential, so we won’t discuss it with anyone outside of this session. </a:t>
            </a:r>
          </a:p>
          <a:p>
            <a:r>
              <a:rPr lang="en-GB" sz="1700" dirty="0" smtClean="0"/>
              <a:t> </a:t>
            </a:r>
          </a:p>
          <a:p>
            <a:pPr lvl="0"/>
            <a:r>
              <a:rPr lang="en-GB" sz="1700" dirty="0" smtClean="0"/>
              <a:t>3.  We want to create supportive space where everyone can let their feelings out, so let’s treat each other with respect, take each other’s views seriously and do our best to try and understand where people are coming from.</a:t>
            </a:r>
          </a:p>
          <a:p>
            <a:r>
              <a:rPr lang="en-GB" sz="1700" dirty="0" smtClean="0"/>
              <a:t> </a:t>
            </a:r>
          </a:p>
          <a:p>
            <a:pPr lvl="0"/>
            <a:r>
              <a:rPr lang="en-GB" sz="1700" dirty="0" smtClean="0"/>
              <a:t>4.  You need to look after yourself in the session and if you are struggling, you’re welcome to leave at any time, whether to log off or just to take some time out. However, please let us know by pressing the ‘I need help now’ button rather than writing something in the chat section, so that others can continue the session to the end. We will then contact you after the session with some follow up information.</a:t>
            </a:r>
          </a:p>
          <a:p>
            <a:r>
              <a:rPr lang="en-GB" sz="1700" dirty="0" smtClean="0"/>
              <a:t> </a:t>
            </a:r>
          </a:p>
          <a:p>
            <a:pPr lvl="0"/>
            <a:r>
              <a:rPr lang="en-GB" sz="1700" dirty="0" smtClean="0"/>
              <a:t>5. Finally, we are entitled to share as much or as little as we want - in fact, sometimes online it might feel easier to talk about things, however, that can also leave you feeling a bit vulnerable.  So we’d just ask you to only share what feels comfortable and try to check in with yourself on a regular basis to make sure you’re feeling okay.</a:t>
            </a:r>
          </a:p>
          <a:p>
            <a:pPr lvl="0" algn="ctr">
              <a:lnSpc>
                <a:spcPct val="115000"/>
              </a:lnSpc>
              <a:spcAft>
                <a:spcPts val="0"/>
              </a:spcAft>
            </a:pPr>
            <a:endParaRPr lang="en-GB" sz="1000" dirty="0" smtClean="0">
              <a:latin typeface="Calibri" panose="020F0502020204030204" pitchFamily="34" charset="0"/>
              <a:ea typeface="Calibri" panose="020F0502020204030204" pitchFamily="34" charset="0"/>
              <a:cs typeface="Times New Roman" panose="02020603050405020304" pitchFamily="18" charset="0"/>
            </a:endParaRPr>
          </a:p>
          <a:p>
            <a:pPr lvl="0" algn="ctr">
              <a:lnSpc>
                <a:spcPct val="115000"/>
              </a:lnSpc>
              <a:spcAft>
                <a:spcPts val="0"/>
              </a:spcAft>
            </a:pPr>
            <a:r>
              <a:rPr lang="en-GB" b="1" dirty="0" smtClean="0">
                <a:latin typeface="Calibri" panose="020F0502020204030204" pitchFamily="34" charset="0"/>
                <a:ea typeface="Calibri" panose="020F0502020204030204" pitchFamily="34" charset="0"/>
                <a:cs typeface="Times New Roman" panose="02020603050405020304" pitchFamily="18" charset="0"/>
              </a:rPr>
              <a:t>KEEPING THINGS PRIVATE AND CONFIDENTIAL</a:t>
            </a:r>
            <a:endParaRPr lang="en-GB"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561390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http://www.psdgraphics.com/file/male-and-female-relationship-sign.jpg"/>
          <p:cNvPicPr>
            <a:picLocks noChangeAspect="1" noChangeArrowheads="1"/>
          </p:cNvPicPr>
          <p:nvPr/>
        </p:nvPicPr>
        <p:blipFill>
          <a:blip r:embed="rId2" cstate="print"/>
          <a:srcRect/>
          <a:stretch>
            <a:fillRect/>
          </a:stretch>
        </p:blipFill>
        <p:spPr bwMode="auto">
          <a:xfrm>
            <a:off x="1547664" y="980728"/>
            <a:ext cx="5760640" cy="4608512"/>
          </a:xfrm>
          <a:prstGeom prst="rect">
            <a:avLst/>
          </a:prstGeom>
          <a:noFill/>
        </p:spPr>
      </p:pic>
      <p:pic>
        <p:nvPicPr>
          <p:cNvPr id="5" name="Picture 2" descr="https://pixabay.com/static/uploads/photo/2013/07/12/15/17/women-149577_640.png"/>
          <p:cNvPicPr>
            <a:picLocks noChangeAspect="1" noChangeArrowheads="1"/>
          </p:cNvPicPr>
          <p:nvPr/>
        </p:nvPicPr>
        <p:blipFill>
          <a:blip r:embed="rId3" cstate="print"/>
          <a:srcRect/>
          <a:stretch>
            <a:fillRect/>
          </a:stretch>
        </p:blipFill>
        <p:spPr bwMode="auto">
          <a:xfrm>
            <a:off x="6156176" y="5538191"/>
            <a:ext cx="2639617" cy="1319809"/>
          </a:xfrm>
          <a:prstGeom prst="rect">
            <a:avLst/>
          </a:prstGeom>
          <a:noFill/>
        </p:spPr>
      </p:pic>
      <p:sp>
        <p:nvSpPr>
          <p:cNvPr id="6" name="Rounded Rectangle 5"/>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2" descr="I:\Allie\SKYCASTS\skycasts_logo_blue.png"/>
          <p:cNvPicPr>
            <a:picLocks noChangeAspect="1" noChangeArrowheads="1"/>
          </p:cNvPicPr>
          <p:nvPr/>
        </p:nvPicPr>
        <p:blipFill>
          <a:blip r:embed="rId4" cstate="print"/>
          <a:srcRect/>
          <a:stretch>
            <a:fillRect/>
          </a:stretch>
        </p:blipFill>
        <p:spPr bwMode="auto">
          <a:xfrm>
            <a:off x="179512" y="5484638"/>
            <a:ext cx="1653121" cy="1373362"/>
          </a:xfrm>
          <a:prstGeom prst="rect">
            <a:avLst/>
          </a:prstGeom>
          <a:noFill/>
        </p:spPr>
      </p:pic>
      <p:sp>
        <p:nvSpPr>
          <p:cNvPr id="8" name="Oval 7"/>
          <p:cNvSpPr/>
          <p:nvPr/>
        </p:nvSpPr>
        <p:spPr>
          <a:xfrm>
            <a:off x="1115616" y="692696"/>
            <a:ext cx="7128792" cy="5256584"/>
          </a:xfrm>
          <a:prstGeom prst="ellipse">
            <a:avLst/>
          </a:prstGeom>
          <a:noFill/>
          <a:ln>
            <a:gradFill flip="none" rotWithShape="1">
              <a:gsLst>
                <a:gs pos="0">
                  <a:srgbClr val="FFF200"/>
                </a:gs>
                <a:gs pos="45000">
                  <a:srgbClr val="FF7A00"/>
                </a:gs>
                <a:gs pos="70000">
                  <a:srgbClr val="FF0300"/>
                </a:gs>
                <a:gs pos="100000">
                  <a:srgbClr val="4D0808"/>
                </a:gs>
              </a:gsLst>
              <a:lin ang="27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pixabay.com/static/uploads/photo/2013/07/12/15/17/women-149577_640.png"/>
          <p:cNvPicPr>
            <a:picLocks noChangeAspect="1" noChangeArrowheads="1"/>
          </p:cNvPicPr>
          <p:nvPr/>
        </p:nvPicPr>
        <p:blipFill>
          <a:blip r:embed="rId2" cstate="print"/>
          <a:srcRect/>
          <a:stretch>
            <a:fillRect/>
          </a:stretch>
        </p:blipFill>
        <p:spPr bwMode="auto">
          <a:xfrm>
            <a:off x="6156176" y="5538191"/>
            <a:ext cx="2639617" cy="1319809"/>
          </a:xfrm>
          <a:prstGeom prst="rect">
            <a:avLst/>
          </a:prstGeom>
          <a:noFill/>
        </p:spPr>
      </p:pic>
      <p:sp>
        <p:nvSpPr>
          <p:cNvPr id="6" name="Rounded Rectangle 5"/>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2" descr="I:\Allie\SKYCASTS\skycasts_logo_blue.png"/>
          <p:cNvPicPr>
            <a:picLocks noChangeAspect="1" noChangeArrowheads="1"/>
          </p:cNvPicPr>
          <p:nvPr/>
        </p:nvPicPr>
        <p:blipFill>
          <a:blip r:embed="rId3" cstate="print"/>
          <a:srcRect/>
          <a:stretch>
            <a:fillRect/>
          </a:stretch>
        </p:blipFill>
        <p:spPr bwMode="auto">
          <a:xfrm>
            <a:off x="179512" y="5484638"/>
            <a:ext cx="1653121" cy="1373362"/>
          </a:xfrm>
          <a:prstGeom prst="rect">
            <a:avLst/>
          </a:prstGeom>
          <a:noFill/>
        </p:spPr>
      </p:pic>
      <p:graphicFrame>
        <p:nvGraphicFramePr>
          <p:cNvPr id="9" name="Diagram 8"/>
          <p:cNvGraphicFramePr/>
          <p:nvPr/>
        </p:nvGraphicFramePr>
        <p:xfrm>
          <a:off x="755576" y="836712"/>
          <a:ext cx="7272808" cy="511256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Title 1"/>
          <p:cNvSpPr>
            <a:spLocks noGrp="1"/>
          </p:cNvSpPr>
          <p:nvPr>
            <p:ph type="title"/>
          </p:nvPr>
        </p:nvSpPr>
        <p:spPr>
          <a:xfrm>
            <a:off x="497509" y="191035"/>
            <a:ext cx="8229600" cy="1143000"/>
          </a:xfrm>
        </p:spPr>
        <p:txBody>
          <a:bodyPr/>
          <a:lstStyle/>
          <a:p>
            <a:r>
              <a:rPr lang="en-GB" dirty="0" smtClean="0"/>
              <a:t>Gender Influences</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the genderbread person.png"/>
          <p:cNvPicPr>
            <a:picLocks noChangeAspect="1"/>
          </p:cNvPicPr>
          <p:nvPr/>
        </p:nvPicPr>
        <p:blipFill>
          <a:blip r:embed="rId2" cstate="print"/>
          <a:stretch>
            <a:fillRect/>
          </a:stretch>
        </p:blipFill>
        <p:spPr>
          <a:xfrm>
            <a:off x="395536" y="476672"/>
            <a:ext cx="8349614" cy="5328592"/>
          </a:xfrm>
          <a:prstGeom prst="rect">
            <a:avLst/>
          </a:prstGeom>
        </p:spPr>
      </p:pic>
      <p:pic>
        <p:nvPicPr>
          <p:cNvPr id="5" name="Picture 2" descr="https://pixabay.com/static/uploads/photo/2013/07/12/15/17/women-149577_640.png"/>
          <p:cNvPicPr>
            <a:picLocks noChangeAspect="1" noChangeArrowheads="1"/>
          </p:cNvPicPr>
          <p:nvPr/>
        </p:nvPicPr>
        <p:blipFill>
          <a:blip r:embed="rId3" cstate="print"/>
          <a:srcRect/>
          <a:stretch>
            <a:fillRect/>
          </a:stretch>
        </p:blipFill>
        <p:spPr bwMode="auto">
          <a:xfrm>
            <a:off x="6156176" y="5538191"/>
            <a:ext cx="2639617" cy="1319809"/>
          </a:xfrm>
          <a:prstGeom prst="rect">
            <a:avLst/>
          </a:prstGeom>
          <a:noFill/>
        </p:spPr>
      </p:pic>
      <p:sp>
        <p:nvSpPr>
          <p:cNvPr id="6" name="Rounded Rectangle 5"/>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2" descr="I:\Allie\SKYCASTS\skycasts_logo_blue.png"/>
          <p:cNvPicPr>
            <a:picLocks noChangeAspect="1" noChangeArrowheads="1"/>
          </p:cNvPicPr>
          <p:nvPr/>
        </p:nvPicPr>
        <p:blipFill>
          <a:blip r:embed="rId4" cstate="print"/>
          <a:srcRect/>
          <a:stretch>
            <a:fillRect/>
          </a:stretch>
        </p:blipFill>
        <p:spPr bwMode="auto">
          <a:xfrm>
            <a:off x="179512" y="5484638"/>
            <a:ext cx="1653121" cy="1373362"/>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6" name="Rectangle 5"/>
          <p:cNvSpPr/>
          <p:nvPr/>
        </p:nvSpPr>
        <p:spPr>
          <a:xfrm>
            <a:off x="1115616" y="2392699"/>
            <a:ext cx="6696744" cy="2062103"/>
          </a:xfrm>
          <a:prstGeom prst="rect">
            <a:avLst/>
          </a:prstGeom>
          <a:noFill/>
        </p:spPr>
        <p:txBody>
          <a:bodyPr wrap="square" lIns="91440" tIns="45720" rIns="91440" bIns="45720">
            <a:spAutoFit/>
          </a:bodyPr>
          <a:lstStyle/>
          <a:p>
            <a:pPr algn="ctr"/>
            <a:r>
              <a:rPr lang="en-US" sz="6400" b="1" dirty="0" smtClean="0">
                <a:ln w="6600">
                  <a:solidFill>
                    <a:schemeClr val="accent2"/>
                  </a:solidFill>
                  <a:prstDash val="solid"/>
                </a:ln>
                <a:solidFill>
                  <a:srgbClr val="FFC000"/>
                </a:solidFill>
                <a:effectLst>
                  <a:outerShdw dist="38100" dir="2700000" algn="tl" rotWithShape="0">
                    <a:schemeClr val="accent2"/>
                  </a:outerShdw>
                </a:effectLst>
              </a:rPr>
              <a:t>Challenging gender stereotypes</a:t>
            </a:r>
            <a:endParaRPr lang="en-US" sz="6400" b="1" dirty="0">
              <a:ln w="6600">
                <a:solidFill>
                  <a:schemeClr val="accent2"/>
                </a:solidFill>
                <a:prstDash val="solid"/>
              </a:ln>
              <a:solidFill>
                <a:srgbClr val="FFC000"/>
              </a:solidFill>
              <a:effectLst>
                <a:outerShdw dist="38100" dir="2700000" algn="tl" rotWithShape="0">
                  <a:schemeClr val="accent2"/>
                </a:outerShdw>
              </a:effectLst>
            </a:endParaRPr>
          </a:p>
        </p:txBody>
      </p:sp>
      <p:sp>
        <p:nvSpPr>
          <p:cNvPr id="12" name="AutoShape 6" descr="Image result for no manspreading"/>
          <p:cNvSpPr>
            <a:spLocks noChangeAspect="1" noChangeArrowheads="1"/>
          </p:cNvSpPr>
          <p:nvPr/>
        </p:nvSpPr>
        <p:spPr bwMode="auto">
          <a:xfrm>
            <a:off x="-468560" y="-768599"/>
            <a:ext cx="928935" cy="92893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8" name="Picture 2" descr="https://pixabay.com/static/uploads/photo/2013/07/12/15/17/women-149577_640.png"/>
          <p:cNvPicPr>
            <a:picLocks noChangeAspect="1" noChangeArrowheads="1"/>
          </p:cNvPicPr>
          <p:nvPr/>
        </p:nvPicPr>
        <p:blipFill>
          <a:blip r:embed="rId3" cstate="print"/>
          <a:srcRect/>
          <a:stretch>
            <a:fillRect/>
          </a:stretch>
        </p:blipFill>
        <p:spPr bwMode="auto">
          <a:xfrm>
            <a:off x="6156176" y="5538191"/>
            <a:ext cx="2639617" cy="1319809"/>
          </a:xfrm>
          <a:prstGeom prst="rect">
            <a:avLst/>
          </a:prstGeom>
          <a:noFill/>
        </p:spPr>
      </p:pic>
      <p:pic>
        <p:nvPicPr>
          <p:cNvPr id="20" name="Picture 1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3448" y="4454802"/>
            <a:ext cx="1677103" cy="1677103"/>
          </a:xfrm>
          <a:prstGeom prst="rect">
            <a:avLst/>
          </a:prstGeom>
        </p:spPr>
      </p:pic>
      <p:sp>
        <p:nvSpPr>
          <p:cNvPr id="21" name="AutoShape 12" descr="Image result for gender stereotyp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3" name="Picture 2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74185" y="735438"/>
            <a:ext cx="3779606" cy="1726020"/>
          </a:xfrm>
          <a:prstGeom prst="rect">
            <a:avLst/>
          </a:prstGeom>
        </p:spPr>
      </p:pic>
    </p:spTree>
    <p:extLst>
      <p:ext uri="{BB962C8B-B14F-4D97-AF65-F5344CB8AC3E}">
        <p14:creationId xmlns:p14="http://schemas.microsoft.com/office/powerpoint/2010/main" val="3260705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ED3F92813A36D4293176D72A0CB1223" ma:contentTypeVersion="3" ma:contentTypeDescription="Create a new document." ma:contentTypeScope="" ma:versionID="d3fd96f3823e56dec04c1f407a86dee3">
  <xsd:schema xmlns:xsd="http://www.w3.org/2001/XMLSchema" xmlns:xs="http://www.w3.org/2001/XMLSchema" xmlns:p="http://schemas.microsoft.com/office/2006/metadata/properties" xmlns:ns2="9b935f98-c462-4188-a0ad-b49566918f9c" targetNamespace="http://schemas.microsoft.com/office/2006/metadata/properties" ma:root="true" ma:fieldsID="7f94a4f9937406f162a35eb889f88826" ns2:_="">
    <xsd:import namespace="9b935f98-c462-4188-a0ad-b49566918f9c"/>
    <xsd:element name="properties">
      <xsd:complexType>
        <xsd:sequence>
          <xsd:element name="documentManagement">
            <xsd:complexType>
              <xsd:all>
                <xsd:element ref="ns2:SharedWithUsers" minOccurs="0"/>
                <xsd:element ref="ns2:SharingHintHash"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935f98-c462-4188-a0ad-b49566918f9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1540D8F-A52C-4FA2-BD1D-6E22A6C20B79}">
  <ds:schemaRefs>
    <ds:schemaRef ds:uri="http://schemas.microsoft.com/sharepoint/v3/contenttype/forms"/>
  </ds:schemaRefs>
</ds:datastoreItem>
</file>

<file path=customXml/itemProps2.xml><?xml version="1.0" encoding="utf-8"?>
<ds:datastoreItem xmlns:ds="http://schemas.openxmlformats.org/officeDocument/2006/customXml" ds:itemID="{29520591-D470-4899-AE82-F01278DBF641}">
  <ds:schemaRefs>
    <ds:schemaRef ds:uri="http://schemas.microsoft.com/office/2006/metadata/properties"/>
    <ds:schemaRef ds:uri="9b935f98-c462-4188-a0ad-b49566918f9c"/>
    <ds:schemaRef ds:uri="http://purl.org/dc/elements/1.1/"/>
    <ds:schemaRef ds:uri="http://schemas.microsoft.com/office/infopath/2007/PartnerControls"/>
    <ds:schemaRef ds:uri="http://purl.org/dc/dcmitype/"/>
    <ds:schemaRef ds:uri="http://schemas.microsoft.com/office/2006/documentManagement/types"/>
    <ds:schemaRef ds:uri="http://schemas.openxmlformats.org/package/2006/metadata/core-properties"/>
    <ds:schemaRef ds:uri="http://www.w3.org/XML/1998/namespace"/>
    <ds:schemaRef ds:uri="http://purl.org/dc/terms/"/>
  </ds:schemaRefs>
</ds:datastoreItem>
</file>

<file path=customXml/itemProps3.xml><?xml version="1.0" encoding="utf-8"?>
<ds:datastoreItem xmlns:ds="http://schemas.openxmlformats.org/officeDocument/2006/customXml" ds:itemID="{2D275B3B-B697-4EA8-8F93-194AE77FA2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935f98-c462-4188-a0ad-b49566918f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1897</TotalTime>
  <Words>126</Words>
  <Application>Microsoft Office PowerPoint</Application>
  <PresentationFormat>On-screen Show (4:3)</PresentationFormat>
  <Paragraphs>23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Welcome!!  Let’s Talk Gender</vt:lpstr>
      <vt:lpstr>PowerPoint Presentation</vt:lpstr>
      <vt:lpstr>Let’s Talk Gender</vt:lpstr>
      <vt:lpstr>PowerPoint Presentation</vt:lpstr>
      <vt:lpstr>PowerPoint Presentation</vt:lpstr>
      <vt:lpstr>Gender Influences</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Allie</dc:creator>
  <cp:lastModifiedBy>Allie</cp:lastModifiedBy>
  <cp:revision>87</cp:revision>
  <dcterms:created xsi:type="dcterms:W3CDTF">2015-02-26T13:47:38Z</dcterms:created>
  <dcterms:modified xsi:type="dcterms:W3CDTF">2016-01-29T16:04:19Z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0x0101009ED3F92813A36D4293176D72A0CB1223</vt:lpwstr>
  </property>
</Properties>
</file>