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60" r:id="rId7"/>
    <p:sldId id="259" r:id="rId8"/>
    <p:sldId id="307" r:id="rId9"/>
    <p:sldId id="309" r:id="rId10"/>
    <p:sldId id="311" r:id="rId11"/>
    <p:sldId id="310" r:id="rId12"/>
    <p:sldId id="303" r:id="rId13"/>
    <p:sldId id="304" r:id="rId14"/>
    <p:sldId id="305" r:id="rId15"/>
    <p:sldId id="313"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67554-76DD-4626-8023-AA6E0B38BAF1}" type="datetimeFigureOut">
              <a:rPr lang="en-GB" smtClean="0"/>
              <a:pPr/>
              <a:t>10/12/2015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700A6-4F3E-4C1F-91C5-BD4BD75FC76C}" type="slidenum">
              <a:rPr lang="en-GB" smtClean="0"/>
              <a:pPr/>
              <a:t>‹#›</a:t>
            </a:fld>
            <a:endParaRPr lang="en-GB"/>
          </a:p>
        </p:txBody>
      </p:sp>
    </p:spTree>
    <p:extLst>
      <p:ext uri="{BB962C8B-B14F-4D97-AF65-F5344CB8AC3E}">
        <p14:creationId xmlns:p14="http://schemas.microsoft.com/office/powerpoint/2010/main" val="356609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9700A6-4F3E-4C1F-91C5-BD4BD75FC76C}" type="slidenum">
              <a:rPr lang="en-GB" smtClean="0"/>
              <a:pPr/>
              <a:t>8</a:t>
            </a:fld>
            <a:endParaRPr lang="en-GB"/>
          </a:p>
        </p:txBody>
      </p:sp>
    </p:spTree>
    <p:extLst>
      <p:ext uri="{BB962C8B-B14F-4D97-AF65-F5344CB8AC3E}">
        <p14:creationId xmlns:p14="http://schemas.microsoft.com/office/powerpoint/2010/main" val="21192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989B5-A938-468C-816E-2713C93B9BED}" type="datetimeFigureOut">
              <a:rPr lang="en-GB" smtClean="0"/>
              <a:pPr/>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B36206-3D43-470B-99F3-6FF8409B8F2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989B5-A938-468C-816E-2713C93B9BED}" type="datetimeFigureOut">
              <a:rPr lang="en-GB" smtClean="0"/>
              <a:pPr/>
              <a:t>10/12/2015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36206-3D43-470B-99F3-6FF8409B8F2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Welcome!!</a:t>
            </a:r>
            <a:r>
              <a:rPr lang="en-GB" dirty="0" smtClean="0"/>
              <a:t/>
            </a:r>
            <a:br>
              <a:rPr lang="en-GB" dirty="0" smtClean="0"/>
            </a:br>
            <a:r>
              <a:rPr lang="en-GB" dirty="0"/>
              <a:t/>
            </a:r>
            <a:br>
              <a:rPr lang="en-GB" dirty="0"/>
            </a:br>
            <a:r>
              <a:rPr lang="en-GB" dirty="0" smtClean="0"/>
              <a:t>Coping with Loss</a:t>
            </a:r>
            <a:br>
              <a:rPr lang="en-GB" dirty="0" smtClean="0"/>
            </a:br>
            <a:r>
              <a:rPr lang="en-GB" dirty="0" err="1" smtClean="0"/>
              <a:t>SkyCast</a:t>
            </a:r>
            <a:endParaRPr lang="en-GB" dirty="0"/>
          </a:p>
        </p:txBody>
      </p:sp>
      <p:sp>
        <p:nvSpPr>
          <p:cNvPr id="3" name="Rounded Rectangle 2"/>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Allie\SKYCASTS\skycasts_logo_blue.png"/>
          <p:cNvPicPr>
            <a:picLocks noChangeAspect="1" noChangeArrowheads="1"/>
          </p:cNvPicPr>
          <p:nvPr/>
        </p:nvPicPr>
        <p:blipFill>
          <a:blip r:embed="rId2" cstate="print"/>
          <a:srcRect/>
          <a:stretch>
            <a:fillRect/>
          </a:stretch>
        </p:blipFill>
        <p:spPr bwMode="auto">
          <a:xfrm>
            <a:off x="182575" y="5445224"/>
            <a:ext cx="1653121" cy="13733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whatsyourgrief.com/wp-content/uploads/2013/06/worden-tasks-of-mour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659"/>
            <a:ext cx="4410859" cy="700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4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519" y="188640"/>
            <a:ext cx="2314961" cy="656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7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09" y="191035"/>
            <a:ext cx="8229600" cy="1143000"/>
          </a:xfrm>
        </p:spPr>
        <p:txBody>
          <a:bodyPr/>
          <a:lstStyle/>
          <a:p>
            <a:r>
              <a:rPr lang="en-GB" dirty="0" smtClean="0"/>
              <a:t>Do’s and Don’ts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4068141"/>
              </p:ext>
            </p:extLst>
          </p:nvPr>
        </p:nvGraphicFramePr>
        <p:xfrm>
          <a:off x="392517" y="1334588"/>
          <a:ext cx="8302563" cy="4485640"/>
        </p:xfrm>
        <a:graphic>
          <a:graphicData uri="http://schemas.openxmlformats.org/drawingml/2006/table">
            <a:tbl>
              <a:tblPr firstRow="1" bandRow="1">
                <a:tableStyleId>{93296810-A885-4BE3-A3E7-6D5BEEA58F35}</a:tableStyleId>
              </a:tblPr>
              <a:tblGrid>
                <a:gridCol w="4259771"/>
                <a:gridCol w="4042792"/>
              </a:tblGrid>
              <a:tr h="370840">
                <a:tc>
                  <a:txBody>
                    <a:bodyPr/>
                    <a:lstStyle/>
                    <a:p>
                      <a:pPr algn="ctr"/>
                      <a:r>
                        <a:rPr lang="en-GB" dirty="0" smtClean="0"/>
                        <a:t>Do</a:t>
                      </a:r>
                      <a:endParaRPr lang="en-GB" dirty="0"/>
                    </a:p>
                  </a:txBody>
                  <a:tcPr/>
                </a:tc>
                <a:tc>
                  <a:txBody>
                    <a:bodyPr/>
                    <a:lstStyle/>
                    <a:p>
                      <a:pPr algn="ctr"/>
                      <a:r>
                        <a:rPr lang="en-GB" dirty="0" smtClean="0"/>
                        <a:t>Don’t </a:t>
                      </a:r>
                      <a:endParaRPr lang="en-GB" dirty="0"/>
                    </a:p>
                  </a:txBody>
                  <a:tcPr/>
                </a:tc>
              </a:tr>
              <a:tr h="370840">
                <a:tc>
                  <a:txBody>
                    <a:bodyPr/>
                    <a:lstStyle/>
                    <a:p>
                      <a:r>
                        <a:rPr lang="en-GB" sz="1600" dirty="0" smtClean="0"/>
                        <a:t>Be</a:t>
                      </a:r>
                      <a:r>
                        <a:rPr lang="en-GB" sz="1600" baseline="0" dirty="0" smtClean="0"/>
                        <a:t> there for the person who is grieving – pick up the phone, write a letter, call or arrange to visit</a:t>
                      </a:r>
                      <a:endParaRPr lang="en-GB" sz="1600" dirty="0"/>
                    </a:p>
                  </a:txBody>
                  <a:tcPr/>
                </a:tc>
                <a:tc>
                  <a:txBody>
                    <a:bodyPr/>
                    <a:lstStyle/>
                    <a:p>
                      <a:r>
                        <a:rPr lang="en-GB" sz="1600" dirty="0" smtClean="0"/>
                        <a:t>Avoid someone who has been bereaved</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Encourage the</a:t>
                      </a:r>
                      <a:r>
                        <a:rPr lang="en-GB" sz="1600" baseline="0" dirty="0" smtClean="0"/>
                        <a:t> person to talk and listen to them</a:t>
                      </a: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Use cliché’s: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t>I understand how you feel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t>You’ll get over 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t>Time heals</a:t>
                      </a:r>
                    </a:p>
                  </a:txBody>
                  <a:tcPr/>
                </a:tc>
              </a:tr>
              <a:tr h="370840">
                <a:tc>
                  <a:txBody>
                    <a:bodyPr/>
                    <a:lstStyle/>
                    <a:p>
                      <a:r>
                        <a:rPr lang="en-GB" sz="1600" dirty="0" smtClean="0"/>
                        <a:t>Accept that everyone grieves in their</a:t>
                      </a:r>
                      <a:r>
                        <a:rPr lang="en-GB" sz="1600" baseline="0" dirty="0" smtClean="0"/>
                        <a:t> own way – there is no ‘normal way’.</a:t>
                      </a:r>
                    </a:p>
                    <a:p>
                      <a:r>
                        <a:rPr lang="en-GB" sz="1600" baseline="0" dirty="0" smtClean="0"/>
                        <a:t>Be aware that grief can take a long time</a:t>
                      </a:r>
                      <a:endParaRPr lang="en-GB" sz="1600" dirty="0" smtClean="0"/>
                    </a:p>
                    <a:p>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Tell them it’s time</a:t>
                      </a:r>
                      <a:r>
                        <a:rPr lang="en-GB" sz="1600" baseline="0" dirty="0" smtClean="0"/>
                        <a:t> to move on, they should be over it – how long a person needs to grieve is entirely individual</a:t>
                      </a:r>
                      <a:endParaRPr lang="en-GB" sz="1600" dirty="0" smtClean="0"/>
                    </a:p>
                  </a:txBody>
                  <a:tcPr/>
                </a:tc>
              </a:tr>
              <a:tr h="370840">
                <a:tc>
                  <a:txBody>
                    <a:bodyPr/>
                    <a:lstStyle/>
                    <a:p>
                      <a:r>
                        <a:rPr lang="en-GB" sz="1600" dirty="0" smtClean="0"/>
                        <a:t>Create an environment</a:t>
                      </a:r>
                      <a:r>
                        <a:rPr lang="en-GB" sz="1600" baseline="0" dirty="0" smtClean="0"/>
                        <a:t> in which the bereaved person can be themselves and show their feelings, rather than having to put on a front</a:t>
                      </a:r>
                      <a:endParaRPr lang="en-GB" sz="1600" dirty="0"/>
                    </a:p>
                  </a:txBody>
                  <a:tcPr/>
                </a:tc>
                <a:tc>
                  <a:txBody>
                    <a:bodyPr/>
                    <a:lstStyle/>
                    <a:p>
                      <a:endParaRPr lang="en-GB" sz="1600" dirty="0"/>
                    </a:p>
                  </a:txBody>
                  <a:tcPr/>
                </a:tc>
              </a:tr>
              <a:tr h="370840">
                <a:tc>
                  <a:txBody>
                    <a:bodyPr/>
                    <a:lstStyle/>
                    <a:p>
                      <a:r>
                        <a:rPr lang="en-GB" sz="1600" dirty="0" smtClean="0"/>
                        <a:t>Contact the person at difficult times, like special anniversaries and birthdays….</a:t>
                      </a:r>
                      <a:endParaRPr lang="en-GB" sz="1600" dirty="0"/>
                    </a:p>
                  </a:txBody>
                  <a:tcPr/>
                </a:tc>
                <a:tc>
                  <a:txBody>
                    <a:bodyPr/>
                    <a:lstStyle/>
                    <a:p>
                      <a:endParaRPr lang="en-GB" sz="1600" dirty="0"/>
                    </a:p>
                  </a:txBody>
                  <a:tcPr/>
                </a:tc>
              </a:tr>
            </a:tbl>
          </a:graphicData>
        </a:graphic>
      </p:graphicFrame>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577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Allie\SKYCASTS\skycasts_logo_blue.png"/>
          <p:cNvPicPr>
            <a:picLocks noChangeAspect="1" noChangeArrowheads="1"/>
          </p:cNvPicPr>
          <p:nvPr/>
        </p:nvPicPr>
        <p:blipFill>
          <a:blip r:embed="rId2" cstate="print"/>
          <a:srcRect/>
          <a:stretch>
            <a:fillRect/>
          </a:stretch>
        </p:blipFill>
        <p:spPr bwMode="auto">
          <a:xfrm>
            <a:off x="182575" y="5445224"/>
            <a:ext cx="1653121" cy="1373362"/>
          </a:xfrm>
          <a:prstGeom prst="rect">
            <a:avLst/>
          </a:prstGeom>
          <a:noFill/>
        </p:spPr>
      </p:pic>
      <p:sp>
        <p:nvSpPr>
          <p:cNvPr id="6" name="Rectangle 5"/>
          <p:cNvSpPr/>
          <p:nvPr/>
        </p:nvSpPr>
        <p:spPr>
          <a:xfrm>
            <a:off x="1187624" y="1412776"/>
            <a:ext cx="6696744" cy="3046988"/>
          </a:xfrm>
          <a:prstGeom prst="rect">
            <a:avLst/>
          </a:prstGeom>
          <a:noFill/>
        </p:spPr>
        <p:txBody>
          <a:bodyPr wrap="square" lIns="91440" tIns="45720" rIns="91440" bIns="45720">
            <a:spAutoFit/>
          </a:bodyPr>
          <a:lstStyle/>
          <a:p>
            <a:pPr algn="ctr"/>
            <a:r>
              <a:rPr lang="en-US" sz="6400" b="1" dirty="0" err="1" smtClean="0">
                <a:ln w="6600">
                  <a:solidFill>
                    <a:schemeClr val="accent2"/>
                  </a:solidFill>
                  <a:prstDash val="solid"/>
                </a:ln>
                <a:solidFill>
                  <a:srgbClr val="FFC000"/>
                </a:solidFill>
                <a:effectLst>
                  <a:outerShdw dist="38100" dir="2700000" algn="tl" rotWithShape="0">
                    <a:schemeClr val="accent2"/>
                  </a:outerShdw>
                </a:effectLst>
              </a:rPr>
              <a:t>TimeFrames</a:t>
            </a:r>
            <a:endParaRPr lang="en-US" sz="6400" b="1" dirty="0" smtClean="0">
              <a:ln w="6600">
                <a:solidFill>
                  <a:schemeClr val="accent2"/>
                </a:solidFill>
                <a:prstDash val="solid"/>
              </a:ln>
              <a:solidFill>
                <a:srgbClr val="FFC000"/>
              </a:solidFill>
              <a:effectLst>
                <a:outerShdw dist="38100" dir="2700000" algn="tl" rotWithShape="0">
                  <a:schemeClr val="accent2"/>
                </a:outerShdw>
              </a:effectLst>
            </a:endParaRPr>
          </a:p>
          <a:p>
            <a:pPr algn="ctr"/>
            <a:r>
              <a:rPr lang="en-US" sz="6400" b="1" cap="none" spc="0" dirty="0" smtClean="0">
                <a:ln w="6600">
                  <a:solidFill>
                    <a:schemeClr val="accent2"/>
                  </a:solidFill>
                  <a:prstDash val="solid"/>
                </a:ln>
                <a:solidFill>
                  <a:srgbClr val="FFC000"/>
                </a:solidFill>
                <a:effectLst>
                  <a:outerShdw dist="38100" dir="2700000" algn="tl" rotWithShape="0">
                    <a:schemeClr val="accent2"/>
                  </a:outerShdw>
                </a:effectLst>
              </a:rPr>
              <a:t>&amp;</a:t>
            </a:r>
          </a:p>
          <a:p>
            <a:pPr algn="ctr"/>
            <a:r>
              <a:rPr lang="en-US" sz="6400" b="1" dirty="0" smtClean="0">
                <a:ln w="6600">
                  <a:solidFill>
                    <a:schemeClr val="accent2"/>
                  </a:solidFill>
                  <a:prstDash val="solid"/>
                </a:ln>
                <a:solidFill>
                  <a:srgbClr val="FFC000"/>
                </a:solidFill>
                <a:effectLst>
                  <a:outerShdw dist="38100" dir="2700000" algn="tl" rotWithShape="0">
                    <a:schemeClr val="accent2"/>
                  </a:outerShdw>
                </a:effectLst>
              </a:rPr>
              <a:t>Milestones</a:t>
            </a:r>
            <a:endParaRPr lang="en-US" sz="6400" b="1" dirty="0">
              <a:ln w="6600">
                <a:solidFill>
                  <a:schemeClr val="accent2"/>
                </a:solidFill>
                <a:prstDash val="solid"/>
              </a:ln>
              <a:solidFill>
                <a:srgbClr val="FFC000"/>
              </a:solidFill>
              <a:effectLst>
                <a:outerShdw dist="38100" dir="2700000" algn="tl" rotWithShape="0">
                  <a:schemeClr val="accent2"/>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347221"/>
            <a:ext cx="799807" cy="11304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2373898"/>
            <a:ext cx="1124744" cy="11247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340" y="4482246"/>
            <a:ext cx="1332696" cy="10594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7041" y="4640245"/>
            <a:ext cx="1184467" cy="89963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7321" y="5304262"/>
            <a:ext cx="1145090" cy="796983"/>
          </a:xfrm>
          <a:prstGeom prst="rect">
            <a:avLst/>
          </a:prstGeom>
        </p:spPr>
      </p:pic>
    </p:spTree>
    <p:extLst>
      <p:ext uri="{BB962C8B-B14F-4D97-AF65-F5344CB8AC3E}">
        <p14:creationId xmlns:p14="http://schemas.microsoft.com/office/powerpoint/2010/main" val="326070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rot="5400000">
            <a:off x="7524328" y="2924944"/>
            <a:ext cx="648072" cy="1512168"/>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eft Arrow 4"/>
          <p:cNvSpPr/>
          <p:nvPr/>
        </p:nvSpPr>
        <p:spPr>
          <a:xfrm>
            <a:off x="899592" y="1556792"/>
            <a:ext cx="2088232" cy="648072"/>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 Arrow 6"/>
          <p:cNvSpPr/>
          <p:nvPr/>
        </p:nvSpPr>
        <p:spPr>
          <a:xfrm>
            <a:off x="827584" y="4797152"/>
            <a:ext cx="2088232" cy="648072"/>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Allie\SKYCASTS\skycasts_logo_blue.png"/>
          <p:cNvPicPr>
            <a:picLocks noChangeAspect="1" noChangeArrowheads="1"/>
          </p:cNvPicPr>
          <p:nvPr/>
        </p:nvPicPr>
        <p:blipFill>
          <a:blip r:embed="rId2" cstate="print"/>
          <a:srcRect/>
          <a:stretch>
            <a:fillRect/>
          </a:stretch>
        </p:blipFill>
        <p:spPr bwMode="auto">
          <a:xfrm>
            <a:off x="182575" y="5445224"/>
            <a:ext cx="1653121" cy="1373362"/>
          </a:xfrm>
          <a:prstGeom prst="rect">
            <a:avLst/>
          </a:prstGeom>
          <a:noFill/>
        </p:spPr>
      </p:pic>
      <p:sp>
        <p:nvSpPr>
          <p:cNvPr id="10" name="Up Arrow 9"/>
          <p:cNvSpPr/>
          <p:nvPr/>
        </p:nvSpPr>
        <p:spPr>
          <a:xfrm>
            <a:off x="4139952" y="548680"/>
            <a:ext cx="648072" cy="1512168"/>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062" y="5297202"/>
            <a:ext cx="1416455" cy="1394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Coping with Loss</a:t>
            </a:r>
            <a:endParaRPr lang="en-GB" dirty="0"/>
          </a:p>
        </p:txBody>
      </p:sp>
      <p:sp>
        <p:nvSpPr>
          <p:cNvPr id="3" name="Content Placeholder 2"/>
          <p:cNvSpPr>
            <a:spLocks noGrp="1"/>
          </p:cNvSpPr>
          <p:nvPr>
            <p:ph idx="1"/>
          </p:nvPr>
        </p:nvSpPr>
        <p:spPr>
          <a:xfrm>
            <a:off x="424782" y="1395524"/>
            <a:ext cx="8229600" cy="4525963"/>
          </a:xfrm>
        </p:spPr>
        <p:txBody>
          <a:bodyPr>
            <a:normAutofit/>
          </a:bodyPr>
          <a:lstStyle/>
          <a:p>
            <a:pPr marL="0" lvl="0" indent="0">
              <a:buNone/>
            </a:pPr>
            <a:r>
              <a:rPr lang="en-GB" sz="2400" dirty="0" smtClean="0"/>
              <a:t>Today’s Aims: </a:t>
            </a:r>
          </a:p>
          <a:p>
            <a:pPr lvl="0"/>
            <a:r>
              <a:rPr lang="en-GB" sz="2400" dirty="0" smtClean="0"/>
              <a:t>To explore our thoughts and feelings about death</a:t>
            </a:r>
          </a:p>
          <a:p>
            <a:pPr lvl="0"/>
            <a:endParaRPr lang="en-GB" sz="2400" dirty="0" smtClean="0"/>
          </a:p>
          <a:p>
            <a:pPr lvl="0"/>
            <a:r>
              <a:rPr lang="en-GB" sz="2400" dirty="0" smtClean="0"/>
              <a:t>To talk about signs, symptoms and stages of grief</a:t>
            </a:r>
          </a:p>
          <a:p>
            <a:pPr lvl="0"/>
            <a:endParaRPr lang="en-GB" sz="2400" dirty="0" smtClean="0"/>
          </a:p>
          <a:p>
            <a:pPr lvl="0"/>
            <a:r>
              <a:rPr lang="en-GB" sz="2400" dirty="0" smtClean="0"/>
              <a:t>To examine the myths and misunderstandings about loss</a:t>
            </a:r>
          </a:p>
          <a:p>
            <a:pPr lvl="0">
              <a:buNone/>
            </a:pPr>
            <a:endParaRPr lang="en-GB" sz="2400" dirty="0" smtClean="0"/>
          </a:p>
          <a:p>
            <a:pPr lvl="0"/>
            <a:r>
              <a:rPr lang="en-GB" sz="2400" dirty="0" smtClean="0"/>
              <a:t>To share our ideas, experiences and coping strategies in helping us cope with loss</a:t>
            </a:r>
            <a:endParaRPr lang="en-GB" sz="2400" dirty="0"/>
          </a:p>
        </p:txBody>
      </p:sp>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Allie\SKYCASTS\skycasts_logo_blue.png"/>
          <p:cNvPicPr>
            <a:picLocks noChangeAspect="1" noChangeArrowheads="1"/>
          </p:cNvPicPr>
          <p:nvPr/>
        </p:nvPicPr>
        <p:blipFill>
          <a:blip r:embed="rId2" cstate="print"/>
          <a:srcRect/>
          <a:stretch>
            <a:fillRect/>
          </a:stretch>
        </p:blipFill>
        <p:spPr bwMode="auto">
          <a:xfrm>
            <a:off x="179512" y="5484638"/>
            <a:ext cx="1653121" cy="1373362"/>
          </a:xfrm>
          <a:prstGeom prst="rect">
            <a:avLst/>
          </a:prstGeom>
          <a:noFill/>
        </p:spPr>
      </p:pic>
    </p:spTree>
    <p:extLst>
      <p:ext uri="{BB962C8B-B14F-4D97-AF65-F5344CB8AC3E}">
        <p14:creationId xmlns:p14="http://schemas.microsoft.com/office/powerpoint/2010/main" val="73069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72406"/>
            <a:ext cx="7992888" cy="5401479"/>
          </a:xfrm>
          <a:prstGeom prst="rect">
            <a:avLst/>
          </a:prstGeom>
        </p:spPr>
        <p:txBody>
          <a:bodyPr wrap="square">
            <a:spAutoFit/>
          </a:bodyPr>
          <a:lstStyle/>
          <a:p>
            <a:pPr lvl="0">
              <a:lnSpc>
                <a:spcPct val="115000"/>
              </a:lnSpc>
              <a:spcAft>
                <a:spcPts val="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1. Firstly</a:t>
            </a:r>
            <a:r>
              <a:rPr lang="en-GB" sz="2000" dirty="0">
                <a:latin typeface="Calibri" panose="020F0502020204030204" pitchFamily="34" charset="0"/>
                <a:ea typeface="Calibri" panose="020F0502020204030204" pitchFamily="34" charset="0"/>
                <a:cs typeface="Times New Roman" panose="02020603050405020304" pitchFamily="18" charset="0"/>
              </a:rPr>
              <a:t>, we agree that everything that is said in the session is confidential and that we won’t discuss it with anyone outside of this session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2. We </a:t>
            </a:r>
            <a:r>
              <a:rPr lang="en-GB" sz="2000" dirty="0">
                <a:latin typeface="Calibri" panose="020F0502020204030204" pitchFamily="34" charset="0"/>
                <a:ea typeface="Calibri" panose="020F0502020204030204" pitchFamily="34" charset="0"/>
                <a:cs typeface="Times New Roman" panose="02020603050405020304" pitchFamily="18" charset="0"/>
              </a:rPr>
              <a:t>all agree to listen to each other and give people a supportive space where they can let their feelings out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3. We </a:t>
            </a:r>
            <a:r>
              <a:rPr lang="en-GB" sz="2000" dirty="0">
                <a:latin typeface="Calibri" panose="020F0502020204030204" pitchFamily="34" charset="0"/>
                <a:ea typeface="Calibri" panose="020F0502020204030204" pitchFamily="34" charset="0"/>
                <a:cs typeface="Times New Roman" panose="02020603050405020304" pitchFamily="18" charset="0"/>
              </a:rPr>
              <a:t>will treat each other with respect, take each other’s views seriously and do our best to try and understand where people are coming from, even if we disagree with something they are saying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4. We </a:t>
            </a:r>
            <a:r>
              <a:rPr lang="en-GB" sz="2000" dirty="0">
                <a:latin typeface="Calibri" panose="020F0502020204030204" pitchFamily="34" charset="0"/>
                <a:ea typeface="Calibri" panose="020F0502020204030204" pitchFamily="34" charset="0"/>
                <a:cs typeface="Times New Roman" panose="02020603050405020304" pitchFamily="18" charset="0"/>
              </a:rPr>
              <a:t>all agree that we are entitled to share as much or as little as we want – there’s no obligation to say anything during these sessions, but also if you want some time to talk about your situation, that’s </a:t>
            </a:r>
            <a:r>
              <a:rPr lang="en-GB" sz="2000" dirty="0" smtClean="0">
                <a:latin typeface="Calibri" panose="020F0502020204030204" pitchFamily="34" charset="0"/>
                <a:ea typeface="Calibri" panose="020F0502020204030204" pitchFamily="34" charset="0"/>
                <a:cs typeface="Times New Roman" panose="02020603050405020304" pitchFamily="18" charset="0"/>
              </a:rPr>
              <a:t>okay…</a:t>
            </a:r>
          </a:p>
          <a:p>
            <a:pPr lvl="0">
              <a:lnSpc>
                <a:spcPct val="115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smtClean="0">
                <a:latin typeface="Calibri" panose="020F0502020204030204" pitchFamily="34" charset="0"/>
                <a:ea typeface="Calibri" panose="020F0502020204030204" pitchFamily="34" charset="0"/>
                <a:cs typeface="Times New Roman" panose="02020603050405020304" pitchFamily="18" charset="0"/>
              </a:rPr>
              <a:t>KEEPING THINGS PRIVATE AND CONFIDENTIAL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I:\Allie\SKYCASTS\skycasts_logo_blue.png"/>
          <p:cNvPicPr>
            <a:picLocks noChangeAspect="1" noChangeArrowheads="1"/>
          </p:cNvPicPr>
          <p:nvPr/>
        </p:nvPicPr>
        <p:blipFill>
          <a:blip r:embed="rId2" cstate="print"/>
          <a:srcRect/>
          <a:stretch>
            <a:fillRect/>
          </a:stretch>
        </p:blipFill>
        <p:spPr bwMode="auto">
          <a:xfrm>
            <a:off x="182575" y="5445224"/>
            <a:ext cx="1653121" cy="1373362"/>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062" y="5297202"/>
            <a:ext cx="1416455" cy="1394470"/>
          </a:xfrm>
          <a:prstGeom prst="rect">
            <a:avLst/>
          </a:prstGeom>
        </p:spPr>
      </p:pic>
    </p:spTree>
    <p:extLst>
      <p:ext uri="{BB962C8B-B14F-4D97-AF65-F5344CB8AC3E}">
        <p14:creationId xmlns:p14="http://schemas.microsoft.com/office/powerpoint/2010/main" val="215613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09" y="191035"/>
            <a:ext cx="8229600" cy="1143000"/>
          </a:xfrm>
        </p:spPr>
        <p:txBody>
          <a:bodyPr/>
          <a:lstStyle/>
          <a:p>
            <a:r>
              <a:rPr lang="en-GB" dirty="0" smtClean="0"/>
              <a:t>Symptoms of Grief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5286063"/>
              </p:ext>
            </p:extLst>
          </p:nvPr>
        </p:nvGraphicFramePr>
        <p:xfrm>
          <a:off x="392517" y="1334588"/>
          <a:ext cx="8302563" cy="4079240"/>
        </p:xfrm>
        <a:graphic>
          <a:graphicData uri="http://schemas.openxmlformats.org/drawingml/2006/table">
            <a:tbl>
              <a:tblPr firstRow="1" bandRow="1">
                <a:tableStyleId>{93296810-A885-4BE3-A3E7-6D5BEEA58F35}</a:tableStyleId>
              </a:tblPr>
              <a:tblGrid>
                <a:gridCol w="4259771"/>
                <a:gridCol w="4042792"/>
              </a:tblGrid>
              <a:tr h="370840">
                <a:tc>
                  <a:txBody>
                    <a:bodyPr/>
                    <a:lstStyle/>
                    <a:p>
                      <a:pPr algn="ctr"/>
                      <a:r>
                        <a:rPr lang="en-GB" dirty="0" smtClean="0"/>
                        <a:t>Emotional</a:t>
                      </a:r>
                      <a:endParaRPr lang="en-GB" dirty="0"/>
                    </a:p>
                  </a:txBody>
                  <a:tcPr/>
                </a:tc>
                <a:tc>
                  <a:txBody>
                    <a:bodyPr/>
                    <a:lstStyle/>
                    <a:p>
                      <a:pPr algn="ctr"/>
                      <a:r>
                        <a:rPr lang="en-GB" dirty="0" smtClean="0"/>
                        <a:t>Physical</a:t>
                      </a:r>
                      <a:endParaRPr lang="en-GB" dirty="0"/>
                    </a:p>
                  </a:txBody>
                  <a:tcPr/>
                </a:tc>
              </a:tr>
              <a:tr h="370840">
                <a:tc>
                  <a:txBody>
                    <a:bodyPr/>
                    <a:lstStyle/>
                    <a:p>
                      <a:r>
                        <a:rPr lang="en-GB" dirty="0" smtClean="0"/>
                        <a:t>Overwhelmed</a:t>
                      </a:r>
                      <a:endParaRPr lang="en-GB" dirty="0"/>
                    </a:p>
                  </a:txBody>
                  <a:tcPr/>
                </a:tc>
                <a:tc>
                  <a:txBody>
                    <a:bodyPr/>
                    <a:lstStyle/>
                    <a:p>
                      <a:r>
                        <a:rPr lang="en-GB" dirty="0" smtClean="0"/>
                        <a:t>Health Issues e.g. colds, infections</a:t>
                      </a:r>
                      <a:endParaRPr lang="en-GB" dirty="0"/>
                    </a:p>
                  </a:txBody>
                  <a:tcPr/>
                </a:tc>
              </a:tr>
              <a:tr h="370840">
                <a:tc>
                  <a:txBody>
                    <a:bodyPr/>
                    <a:lstStyle/>
                    <a:p>
                      <a:r>
                        <a:rPr lang="en-GB" dirty="0" smtClean="0"/>
                        <a:t>Feeling like nothing else matters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Insomnia/</a:t>
                      </a:r>
                      <a:r>
                        <a:rPr lang="en-GB" dirty="0" smtClean="0"/>
                        <a:t>Nightmares</a:t>
                      </a:r>
                    </a:p>
                  </a:txBody>
                  <a:tcPr/>
                </a:tc>
              </a:tr>
              <a:tr h="370840">
                <a:tc>
                  <a:txBody>
                    <a:bodyPr/>
                    <a:lstStyle/>
                    <a:p>
                      <a:r>
                        <a:rPr lang="en-GB" dirty="0" smtClean="0"/>
                        <a:t>Fear and anxiety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Fatigue and</a:t>
                      </a:r>
                      <a:r>
                        <a:rPr lang="en-GB" baseline="0" dirty="0" smtClean="0"/>
                        <a:t> exhaustion</a:t>
                      </a:r>
                      <a:endParaRPr lang="en-GB" dirty="0" smtClean="0"/>
                    </a:p>
                  </a:txBody>
                  <a:tcPr/>
                </a:tc>
              </a:tr>
              <a:tr h="370840">
                <a:tc>
                  <a:txBody>
                    <a:bodyPr/>
                    <a:lstStyle/>
                    <a:p>
                      <a:r>
                        <a:rPr lang="en-GB" dirty="0" smtClean="0"/>
                        <a:t>Guilt, blame,</a:t>
                      </a:r>
                      <a:r>
                        <a:rPr lang="en-GB" baseline="0" dirty="0" smtClean="0"/>
                        <a:t> regret</a:t>
                      </a:r>
                      <a:endParaRPr lang="en-GB" dirty="0"/>
                    </a:p>
                  </a:txBody>
                  <a:tcPr/>
                </a:tc>
                <a:tc>
                  <a:txBody>
                    <a:bodyPr/>
                    <a:lstStyle/>
                    <a:p>
                      <a:r>
                        <a:rPr lang="en-GB" dirty="0" smtClean="0"/>
                        <a:t>Nausea</a:t>
                      </a:r>
                      <a:endParaRPr lang="en-GB" dirty="0"/>
                    </a:p>
                  </a:txBody>
                  <a:tcPr/>
                </a:tc>
              </a:tr>
              <a:tr h="370840">
                <a:tc>
                  <a:txBody>
                    <a:bodyPr/>
                    <a:lstStyle/>
                    <a:p>
                      <a:r>
                        <a:rPr lang="en-GB" dirty="0" smtClean="0"/>
                        <a:t>Feeling numb</a:t>
                      </a:r>
                      <a:endParaRPr lang="en-GB" dirty="0"/>
                    </a:p>
                  </a:txBody>
                  <a:tcPr/>
                </a:tc>
                <a:tc>
                  <a:txBody>
                    <a:bodyPr/>
                    <a:lstStyle/>
                    <a:p>
                      <a:r>
                        <a:rPr lang="en-GB" dirty="0" smtClean="0"/>
                        <a:t>Headaches</a:t>
                      </a:r>
                      <a:endParaRPr lang="en-GB" dirty="0"/>
                    </a:p>
                  </a:txBody>
                  <a:tcPr/>
                </a:tc>
              </a:tr>
              <a:tr h="370840">
                <a:tc>
                  <a:txBody>
                    <a:bodyPr/>
                    <a:lstStyle/>
                    <a:p>
                      <a:r>
                        <a:rPr lang="en-GB" dirty="0" smtClean="0"/>
                        <a:t>Feeling emotionally</a:t>
                      </a:r>
                      <a:r>
                        <a:rPr lang="en-GB" baseline="0" dirty="0" smtClean="0"/>
                        <a:t> sensitive</a:t>
                      </a:r>
                      <a:endParaRPr lang="en-GB" dirty="0"/>
                    </a:p>
                  </a:txBody>
                  <a:tcPr/>
                </a:tc>
                <a:tc>
                  <a:txBody>
                    <a:bodyPr/>
                    <a:lstStyle/>
                    <a:p>
                      <a:r>
                        <a:rPr lang="en-GB" dirty="0" smtClean="0"/>
                        <a:t>Changes</a:t>
                      </a:r>
                      <a:r>
                        <a:rPr lang="en-GB" baseline="0" dirty="0" smtClean="0"/>
                        <a:t> in appetite</a:t>
                      </a:r>
                      <a:endParaRPr lang="en-GB" dirty="0" smtClean="0"/>
                    </a:p>
                  </a:txBody>
                  <a:tcPr/>
                </a:tc>
              </a:tr>
              <a:tr h="370840">
                <a:tc>
                  <a:txBody>
                    <a:bodyPr/>
                    <a:lstStyle/>
                    <a:p>
                      <a:r>
                        <a:rPr lang="en-GB" dirty="0" smtClean="0"/>
                        <a:t>Anger</a:t>
                      </a:r>
                      <a:r>
                        <a:rPr lang="en-GB" baseline="0" dirty="0" smtClean="0"/>
                        <a:t> or irritability</a:t>
                      </a:r>
                      <a:endParaRPr lang="en-GB" dirty="0"/>
                    </a:p>
                  </a:txBody>
                  <a:tcPr/>
                </a:tc>
                <a:tc>
                  <a:txBody>
                    <a:bodyPr/>
                    <a:lstStyle/>
                    <a:p>
                      <a:r>
                        <a:rPr lang="en-GB" dirty="0" smtClean="0"/>
                        <a:t>Prone to</a:t>
                      </a:r>
                      <a:r>
                        <a:rPr lang="en-GB" baseline="0" dirty="0" smtClean="0"/>
                        <a:t> accidents</a:t>
                      </a:r>
                      <a:endParaRPr lang="en-GB" dirty="0"/>
                    </a:p>
                  </a:txBody>
                  <a:tcPr/>
                </a:tc>
              </a:tr>
              <a:tr h="370840">
                <a:tc>
                  <a:txBody>
                    <a:bodyPr/>
                    <a:lstStyle/>
                    <a:p>
                      <a:r>
                        <a:rPr lang="en-GB" dirty="0" smtClean="0"/>
                        <a:t>Helplessness</a:t>
                      </a:r>
                      <a:r>
                        <a:rPr lang="en-GB" baseline="0" dirty="0" smtClean="0"/>
                        <a:t> or loss of control</a:t>
                      </a:r>
                      <a:endParaRPr lang="en-GB" dirty="0"/>
                    </a:p>
                  </a:txBody>
                  <a:tcPr/>
                </a:tc>
                <a:tc>
                  <a:txBody>
                    <a:bodyPr/>
                    <a:lstStyle/>
                    <a:p>
                      <a:r>
                        <a:rPr lang="en-GB" dirty="0" smtClean="0"/>
                        <a:t>Hypersensitivity (feeling on edge)</a:t>
                      </a:r>
                      <a:endParaRPr lang="en-GB" dirty="0"/>
                    </a:p>
                  </a:txBody>
                  <a:tcPr/>
                </a:tc>
              </a:tr>
              <a:tr h="370840">
                <a:tc>
                  <a:txBody>
                    <a:bodyPr/>
                    <a:lstStyle/>
                    <a:p>
                      <a:r>
                        <a:rPr lang="en-GB" dirty="0" smtClean="0"/>
                        <a:t>Depression and despair</a:t>
                      </a:r>
                      <a:endParaRPr lang="en-GB" dirty="0"/>
                    </a:p>
                  </a:txBody>
                  <a:tcPr/>
                </a:tc>
                <a:tc>
                  <a:txBody>
                    <a:bodyPr/>
                    <a:lstStyle/>
                    <a:p>
                      <a:r>
                        <a:rPr lang="en-GB" dirty="0" smtClean="0"/>
                        <a:t>Changes to memory/forgetfulness</a:t>
                      </a:r>
                      <a:endParaRPr lang="en-GB" dirty="0"/>
                    </a:p>
                  </a:txBody>
                  <a:tcPr/>
                </a:tc>
              </a:tr>
              <a:tr h="370840">
                <a:tc>
                  <a:txBody>
                    <a:bodyPr/>
                    <a:lstStyle/>
                    <a:p>
                      <a:r>
                        <a:rPr lang="en-GB" dirty="0" smtClean="0"/>
                        <a:t>Suicidal thinking (loss of meaning/purpose)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Difficulty concentrating</a:t>
                      </a:r>
                      <a:endParaRPr lang="en-GB" dirty="0"/>
                    </a:p>
                  </a:txBody>
                  <a:tcPr/>
                </a:tc>
              </a:tr>
            </a:tbl>
          </a:graphicData>
        </a:graphic>
      </p:graphicFrame>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Allie\SKYCASTS\skycasts_logo_blue.png"/>
          <p:cNvPicPr>
            <a:picLocks noChangeAspect="1" noChangeArrowheads="1"/>
          </p:cNvPicPr>
          <p:nvPr/>
        </p:nvPicPr>
        <p:blipFill>
          <a:blip r:embed="rId2" cstate="print"/>
          <a:srcRect/>
          <a:stretch>
            <a:fillRect/>
          </a:stretch>
        </p:blipFill>
        <p:spPr bwMode="auto">
          <a:xfrm>
            <a:off x="179512" y="5484638"/>
            <a:ext cx="1653121" cy="1373362"/>
          </a:xfrm>
          <a:prstGeom prst="rect">
            <a:avLst/>
          </a:prstGeom>
          <a:noFill/>
        </p:spPr>
      </p:pic>
    </p:spTree>
    <p:extLst>
      <p:ext uri="{BB962C8B-B14F-4D97-AF65-F5344CB8AC3E}">
        <p14:creationId xmlns:p14="http://schemas.microsoft.com/office/powerpoint/2010/main" val="84824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09" y="191035"/>
            <a:ext cx="8229600" cy="1143000"/>
          </a:xfrm>
        </p:spPr>
        <p:txBody>
          <a:bodyPr/>
          <a:lstStyle/>
          <a:p>
            <a:r>
              <a:rPr lang="en-GB" dirty="0" smtClean="0"/>
              <a:t>Normal vs Complicated Grief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9349168"/>
              </p:ext>
            </p:extLst>
          </p:nvPr>
        </p:nvGraphicFramePr>
        <p:xfrm>
          <a:off x="404704" y="1124744"/>
          <a:ext cx="8334592" cy="4881880"/>
        </p:xfrm>
        <a:graphic>
          <a:graphicData uri="http://schemas.openxmlformats.org/drawingml/2006/table">
            <a:tbl>
              <a:tblPr firstRow="1" bandRow="1">
                <a:tableStyleId>{93296810-A885-4BE3-A3E7-6D5BEEA58F35}</a:tableStyleId>
              </a:tblPr>
              <a:tblGrid>
                <a:gridCol w="1332312"/>
                <a:gridCol w="3135984"/>
                <a:gridCol w="3866296"/>
              </a:tblGrid>
              <a:tr h="370840">
                <a:tc>
                  <a:txBody>
                    <a:bodyPr/>
                    <a:lstStyle/>
                    <a:p>
                      <a:pPr algn="ctr"/>
                      <a:r>
                        <a:rPr lang="en-GB" dirty="0" smtClean="0"/>
                        <a:t>Reaction</a:t>
                      </a:r>
                      <a:endParaRPr lang="en-GB" dirty="0"/>
                    </a:p>
                  </a:txBody>
                  <a:tcPr/>
                </a:tc>
                <a:tc>
                  <a:txBody>
                    <a:bodyPr/>
                    <a:lstStyle/>
                    <a:p>
                      <a:pPr algn="ctr"/>
                      <a:r>
                        <a:rPr lang="en-GB" dirty="0" smtClean="0"/>
                        <a:t>Normal </a:t>
                      </a:r>
                      <a:endParaRPr lang="en-GB" dirty="0"/>
                    </a:p>
                  </a:txBody>
                  <a:tcPr/>
                </a:tc>
                <a:tc>
                  <a:txBody>
                    <a:bodyPr/>
                    <a:lstStyle/>
                    <a:p>
                      <a:pPr algn="ctr"/>
                      <a:r>
                        <a:rPr lang="en-GB" dirty="0" smtClean="0"/>
                        <a:t>Complicated</a:t>
                      </a:r>
                      <a:endParaRPr lang="en-GB" dirty="0"/>
                    </a:p>
                  </a:txBody>
                  <a:tcPr/>
                </a:tc>
              </a:tr>
              <a:tr h="370840">
                <a:tc>
                  <a:txBody>
                    <a:bodyPr/>
                    <a:lstStyle/>
                    <a:p>
                      <a:r>
                        <a:rPr lang="en-GB" sz="1400" dirty="0" smtClean="0"/>
                        <a:t>Guilt and Regret</a:t>
                      </a:r>
                      <a:endParaRPr lang="en-GB" sz="1400" dirty="0"/>
                    </a:p>
                  </a:txBody>
                  <a:tcPr/>
                </a:tc>
                <a:tc>
                  <a:txBody>
                    <a:bodyPr/>
                    <a:lstStyle/>
                    <a:p>
                      <a:r>
                        <a:rPr lang="en-GB" sz="1400" dirty="0" smtClean="0"/>
                        <a:t>Early reaction, can last weeks or</a:t>
                      </a:r>
                      <a:r>
                        <a:rPr lang="en-GB" sz="1400" baseline="0" dirty="0" smtClean="0"/>
                        <a:t> months, usually fades into regret</a:t>
                      </a:r>
                      <a:endParaRPr lang="en-GB" sz="1400" dirty="0"/>
                    </a:p>
                  </a:txBody>
                  <a:tcPr/>
                </a:tc>
                <a:tc>
                  <a:txBody>
                    <a:bodyPr/>
                    <a:lstStyle/>
                    <a:p>
                      <a:r>
                        <a:rPr lang="en-GB" sz="1400" dirty="0" smtClean="0"/>
                        <a:t>Dominates other reactions, can be a major problem years later.  </a:t>
                      </a:r>
                    </a:p>
                    <a:p>
                      <a:r>
                        <a:rPr lang="en-GB" sz="1400" dirty="0" smtClean="0"/>
                        <a:t>Symptoms include:</a:t>
                      </a:r>
                      <a:r>
                        <a:rPr lang="en-GB" sz="1400" baseline="0" dirty="0" smtClean="0"/>
                        <a:t> feeling suicidal, relationship problems, refusal to talk, dazed, excessive self-blame, loss of memory of the deceased and health problems. </a:t>
                      </a:r>
                      <a:endParaRPr lang="en-GB" sz="1400" dirty="0"/>
                    </a:p>
                  </a:txBody>
                  <a:tcPr/>
                </a:tc>
              </a:tr>
              <a:tr h="370840">
                <a:tc>
                  <a:txBody>
                    <a:bodyPr/>
                    <a:lstStyle/>
                    <a:p>
                      <a:r>
                        <a:rPr lang="en-GB" sz="1400" dirty="0" smtClean="0"/>
                        <a:t>Sadness and Depression</a:t>
                      </a:r>
                      <a:endParaRPr lang="en-GB" sz="1400" dirty="0"/>
                    </a:p>
                  </a:txBody>
                  <a:tcPr/>
                </a:tc>
                <a:tc>
                  <a:txBody>
                    <a:bodyPr/>
                    <a:lstStyle/>
                    <a:p>
                      <a:r>
                        <a:rPr lang="en-GB" sz="1400" dirty="0" smtClean="0"/>
                        <a:t>Bouts of intense</a:t>
                      </a:r>
                      <a:r>
                        <a:rPr lang="en-GB" sz="1400" baseline="0" dirty="0" smtClean="0"/>
                        <a:t> sadness are normal, especially in the early months.  Those with a history of depression may be anxious that it may re-occur. </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Depression a</a:t>
                      </a:r>
                      <a:r>
                        <a:rPr lang="en-GB" sz="1400" baseline="0" dirty="0" smtClean="0"/>
                        <a:t>nd deep grief continue for many years.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Symptoms include: relationships being affected, long and deep sadness (particularly around anniversaries), rarely happy, often tearful.</a:t>
                      </a:r>
                      <a:endParaRPr lang="en-GB" sz="1400" dirty="0" smtClean="0"/>
                    </a:p>
                  </a:txBody>
                  <a:tcPr/>
                </a:tc>
              </a:tr>
              <a:tr h="370840">
                <a:tc>
                  <a:txBody>
                    <a:bodyPr/>
                    <a:lstStyle/>
                    <a:p>
                      <a:r>
                        <a:rPr lang="en-GB" sz="1400" dirty="0" smtClean="0"/>
                        <a:t>Fears and Phobias</a:t>
                      </a:r>
                      <a:endParaRPr lang="en-GB" sz="1400" dirty="0"/>
                    </a:p>
                  </a:txBody>
                  <a:tcPr/>
                </a:tc>
                <a:tc>
                  <a:txBody>
                    <a:bodyPr/>
                    <a:lstStyle/>
                    <a:p>
                      <a:r>
                        <a:rPr lang="en-GB" sz="1400" dirty="0" smtClean="0"/>
                        <a:t>Fear and insecurity are</a:t>
                      </a:r>
                      <a:r>
                        <a:rPr lang="en-GB" sz="1400" baseline="0" dirty="0" smtClean="0"/>
                        <a:t> normal after a loss but you may fear yours and other’s mortality. </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Fears continue to affect life long after the bereavement.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Symptoms include: isolation, phobias, panic attacks, life restricted, relationship</a:t>
                      </a:r>
                      <a:r>
                        <a:rPr lang="en-GB" sz="1400" baseline="0" dirty="0" smtClean="0"/>
                        <a:t> problems</a:t>
                      </a:r>
                      <a:endParaRPr lang="en-GB" sz="1400" dirty="0" smtClean="0"/>
                    </a:p>
                  </a:txBody>
                  <a:tcPr/>
                </a:tc>
              </a:tr>
              <a:tr h="370840">
                <a:tc>
                  <a:txBody>
                    <a:bodyPr/>
                    <a:lstStyle/>
                    <a:p>
                      <a:r>
                        <a:rPr lang="en-GB" sz="1400" dirty="0" smtClean="0"/>
                        <a:t>Suicidal Thoughts</a:t>
                      </a:r>
                      <a:endParaRPr lang="en-GB" sz="1400" dirty="0"/>
                    </a:p>
                  </a:txBody>
                  <a:tcPr/>
                </a:tc>
                <a:tc>
                  <a:txBody>
                    <a:bodyPr/>
                    <a:lstStyle/>
                    <a:p>
                      <a:r>
                        <a:rPr lang="en-GB" sz="1400" dirty="0" smtClean="0"/>
                        <a:t>Most bereaved people question the meaning and purpose of their lives</a:t>
                      </a:r>
                      <a:endParaRPr lang="en-GB" sz="1400" dirty="0"/>
                    </a:p>
                  </a:txBody>
                  <a:tcPr/>
                </a:tc>
                <a:tc>
                  <a:txBody>
                    <a:bodyPr/>
                    <a:lstStyle/>
                    <a:p>
                      <a:r>
                        <a:rPr lang="en-GB" sz="1400" dirty="0" smtClean="0"/>
                        <a:t>No meaning or purpose continues for a long time after the loss.</a:t>
                      </a:r>
                      <a:endParaRPr lang="en-GB" sz="1400" dirty="0"/>
                    </a:p>
                  </a:txBody>
                  <a:tcPr/>
                </a:tc>
              </a:tr>
              <a:tr h="370840">
                <a:tc>
                  <a:txBody>
                    <a:bodyPr/>
                    <a:lstStyle/>
                    <a:p>
                      <a:r>
                        <a:rPr lang="en-GB" sz="1400" dirty="0" smtClean="0"/>
                        <a:t>Grief and Mental Health</a:t>
                      </a:r>
                      <a:endParaRPr lang="en-GB" sz="1400" dirty="0"/>
                    </a:p>
                  </a:txBody>
                  <a:tcPr/>
                </a:tc>
                <a:tc>
                  <a:txBody>
                    <a:bodyPr/>
                    <a:lstStyle/>
                    <a:p>
                      <a:r>
                        <a:rPr lang="en-GB" sz="1400" dirty="0" smtClean="0"/>
                        <a:t>Many people feel they are going mad after a loss</a:t>
                      </a:r>
                      <a:endParaRPr lang="en-GB" sz="1400" dirty="0"/>
                    </a:p>
                  </a:txBody>
                  <a:tcPr/>
                </a:tc>
                <a:tc>
                  <a:txBody>
                    <a:bodyPr/>
                    <a:lstStyle/>
                    <a:p>
                      <a:r>
                        <a:rPr lang="en-GB" sz="1400" dirty="0" smtClean="0"/>
                        <a:t>Concerns over mental health persist long</a:t>
                      </a:r>
                      <a:r>
                        <a:rPr lang="en-GB" sz="1400" baseline="0" dirty="0" smtClean="0"/>
                        <a:t> after the bereavement</a:t>
                      </a:r>
                      <a:endParaRPr lang="en-GB" sz="1400" dirty="0"/>
                    </a:p>
                  </a:txBody>
                  <a:tcPr/>
                </a:tc>
              </a:tr>
            </a:tbl>
          </a:graphicData>
        </a:graphic>
      </p:graphicFrame>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740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Grief is a Process!</a:t>
            </a:r>
            <a:endParaRPr lang="en-GB" dirty="0"/>
          </a:p>
        </p:txBody>
      </p:sp>
      <p:pic>
        <p:nvPicPr>
          <p:cNvPr id="5" name="Picture 4"/>
          <p:cNvPicPr>
            <a:picLocks noChangeAspect="1"/>
          </p:cNvPicPr>
          <p:nvPr/>
        </p:nvPicPr>
        <p:blipFill>
          <a:blip r:embed="rId2"/>
          <a:stretch>
            <a:fillRect/>
          </a:stretch>
        </p:blipFill>
        <p:spPr>
          <a:xfrm>
            <a:off x="1384130" y="3789040"/>
            <a:ext cx="3549799" cy="1824294"/>
          </a:xfrm>
          <a:prstGeom prst="rect">
            <a:avLst/>
          </a:prstGeom>
        </p:spPr>
      </p:pic>
      <p:pic>
        <p:nvPicPr>
          <p:cNvPr id="4" name="Picture 3"/>
          <p:cNvPicPr>
            <a:picLocks noChangeAspect="1"/>
          </p:cNvPicPr>
          <p:nvPr/>
        </p:nvPicPr>
        <p:blipFill>
          <a:blip r:embed="rId3"/>
          <a:stretch>
            <a:fillRect/>
          </a:stretch>
        </p:blipFill>
        <p:spPr>
          <a:xfrm>
            <a:off x="1403648" y="1545872"/>
            <a:ext cx="3510765" cy="1883128"/>
          </a:xfrm>
          <a:prstGeom prst="rect">
            <a:avLst/>
          </a:prstGeom>
        </p:spPr>
      </p:pic>
      <p:sp>
        <p:nvSpPr>
          <p:cNvPr id="8" name="Rounded Rectangle 7"/>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Allie\SKYCASTS\skycasts_logo_blue.png"/>
          <p:cNvPicPr>
            <a:picLocks noChangeAspect="1" noChangeArrowheads="1"/>
          </p:cNvPicPr>
          <p:nvPr/>
        </p:nvPicPr>
        <p:blipFill>
          <a:blip r:embed="rId4" cstate="print"/>
          <a:srcRect/>
          <a:stretch>
            <a:fillRect/>
          </a:stretch>
        </p:blipFill>
        <p:spPr bwMode="auto">
          <a:xfrm>
            <a:off x="179512" y="5484638"/>
            <a:ext cx="1653121" cy="1373362"/>
          </a:xfrm>
          <a:prstGeom prst="rect">
            <a:avLst/>
          </a:prstGeom>
          <a:noFill/>
        </p:spPr>
      </p:pic>
      <p:pic>
        <p:nvPicPr>
          <p:cNvPr id="10" name="Content Placeholder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300192" y="4077072"/>
            <a:ext cx="1073516" cy="1235702"/>
          </a:xfr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4533" y="2060848"/>
            <a:ext cx="1161902" cy="1161902"/>
          </a:xfrm>
          <a:prstGeom prst="rect">
            <a:avLst/>
          </a:prstGeom>
        </p:spPr>
      </p:pic>
    </p:spTree>
    <p:extLst>
      <p:ext uri="{BB962C8B-B14F-4D97-AF65-F5344CB8AC3E}">
        <p14:creationId xmlns:p14="http://schemas.microsoft.com/office/powerpoint/2010/main" val="273286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Stages of Grief </a:t>
            </a:r>
            <a:endParaRPr lang="en-GB" dirty="0"/>
          </a:p>
        </p:txBody>
      </p:sp>
      <p:pic>
        <p:nvPicPr>
          <p:cNvPr id="4" name="Picture 3"/>
          <p:cNvPicPr>
            <a:picLocks noChangeAspect="1"/>
          </p:cNvPicPr>
          <p:nvPr/>
        </p:nvPicPr>
        <p:blipFill>
          <a:blip r:embed="rId3"/>
          <a:stretch>
            <a:fillRect/>
          </a:stretch>
        </p:blipFill>
        <p:spPr>
          <a:xfrm>
            <a:off x="786111" y="1556792"/>
            <a:ext cx="7717389" cy="3816424"/>
          </a:xfrm>
          <a:prstGeom prst="rect">
            <a:avLst/>
          </a:prstGeom>
        </p:spPr>
      </p:pic>
      <p:sp>
        <p:nvSpPr>
          <p:cNvPr id="6" name="Rounded Rectangle 5"/>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Allie\SKYCASTS\skycasts_logo_blue.png"/>
          <p:cNvPicPr>
            <a:picLocks noChangeAspect="1" noChangeArrowheads="1"/>
          </p:cNvPicPr>
          <p:nvPr/>
        </p:nvPicPr>
        <p:blipFill>
          <a:blip r:embed="rId4" cstate="print"/>
          <a:srcRect/>
          <a:stretch>
            <a:fillRect/>
          </a:stretch>
        </p:blipFill>
        <p:spPr bwMode="auto">
          <a:xfrm>
            <a:off x="179512" y="5484638"/>
            <a:ext cx="1653121" cy="1373362"/>
          </a:xfrm>
          <a:prstGeom prst="rect">
            <a:avLst/>
          </a:prstGeom>
          <a:noFill/>
        </p:spPr>
      </p:pic>
    </p:spTree>
    <p:extLst>
      <p:ext uri="{BB962C8B-B14F-4D97-AF65-F5344CB8AC3E}">
        <p14:creationId xmlns:p14="http://schemas.microsoft.com/office/powerpoint/2010/main" val="64648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09" y="191035"/>
            <a:ext cx="8229600" cy="1143000"/>
          </a:xfrm>
        </p:spPr>
        <p:txBody>
          <a:bodyPr/>
          <a:lstStyle/>
          <a:p>
            <a:r>
              <a:rPr lang="en-GB" dirty="0" smtClean="0"/>
              <a:t>5 Things to Remember</a:t>
            </a:r>
            <a:endParaRPr lang="en-GB" dirty="0"/>
          </a:p>
        </p:txBody>
      </p:sp>
      <p:sp>
        <p:nvSpPr>
          <p:cNvPr id="3" name="Content Placeholder 2"/>
          <p:cNvSpPr>
            <a:spLocks noGrp="1"/>
          </p:cNvSpPr>
          <p:nvPr>
            <p:ph idx="1"/>
          </p:nvPr>
        </p:nvSpPr>
        <p:spPr>
          <a:xfrm>
            <a:off x="353493" y="1190881"/>
            <a:ext cx="8229600" cy="4525963"/>
          </a:xfrm>
        </p:spPr>
        <p:txBody>
          <a:bodyPr>
            <a:normAutofit/>
          </a:bodyPr>
          <a:lstStyle/>
          <a:p>
            <a:pPr marL="857250" lvl="1" indent="-457200">
              <a:buAutoNum type="arabicPeriod"/>
            </a:pPr>
            <a:r>
              <a:rPr lang="en-GB" sz="2000" dirty="0" smtClean="0"/>
              <a:t>It’s just a theory (and there’s lots of theories!)</a:t>
            </a:r>
          </a:p>
          <a:p>
            <a:pPr marL="857250" lvl="1" indent="-457200">
              <a:buFont typeface="+mj-lt"/>
              <a:buAutoNum type="arabicPeriod"/>
            </a:pPr>
            <a:endParaRPr lang="en-GB" sz="2000" dirty="0" smtClean="0"/>
          </a:p>
          <a:p>
            <a:pPr marL="857250" lvl="1" indent="-457200">
              <a:buAutoNum type="arabicPeriod"/>
            </a:pPr>
            <a:r>
              <a:rPr lang="en-GB" sz="2000" dirty="0" smtClean="0"/>
              <a:t>It’s not linear (Grief is like a labyrinth, not a tunnel)</a:t>
            </a:r>
          </a:p>
          <a:p>
            <a:pPr marL="857250" lvl="1" indent="-457200">
              <a:buFont typeface="+mj-lt"/>
              <a:buAutoNum type="arabicPeriod"/>
            </a:pPr>
            <a:endParaRPr lang="en-GB" sz="2000" dirty="0" smtClean="0"/>
          </a:p>
          <a:p>
            <a:pPr marL="857250" lvl="1" indent="-457200">
              <a:buAutoNum type="arabicPeriod"/>
            </a:pPr>
            <a:r>
              <a:rPr lang="en-GB" sz="2000" dirty="0" smtClean="0"/>
              <a:t>You may go through some stages twice (or three times, or four… or more)</a:t>
            </a:r>
          </a:p>
          <a:p>
            <a:pPr marL="857250" lvl="1" indent="-457200">
              <a:buFont typeface="+mj-lt"/>
              <a:buAutoNum type="arabicPeriod"/>
            </a:pPr>
            <a:endParaRPr lang="en-GB" sz="2000" dirty="0" smtClean="0"/>
          </a:p>
          <a:p>
            <a:pPr marL="857250" lvl="1" indent="-457200">
              <a:buAutoNum type="arabicPeriod"/>
            </a:pPr>
            <a:r>
              <a:rPr lang="en-GB" sz="2000" dirty="0" smtClean="0"/>
              <a:t>It’s not all encompassing (You might feel things like regret, which aren’t on the list!)</a:t>
            </a:r>
          </a:p>
          <a:p>
            <a:pPr marL="857250" lvl="1" indent="-457200">
              <a:buAutoNum type="arabicPeriod"/>
            </a:pPr>
            <a:endParaRPr lang="en-GB" sz="2000" dirty="0" smtClean="0"/>
          </a:p>
          <a:p>
            <a:pPr marL="857250" lvl="1" indent="-457200">
              <a:buAutoNum type="arabicPeriod"/>
            </a:pPr>
            <a:r>
              <a:rPr lang="en-GB" sz="2000" dirty="0" smtClean="0"/>
              <a:t>There is no end point!</a:t>
            </a:r>
          </a:p>
          <a:p>
            <a:pPr marL="457200" lvl="0" indent="-457200">
              <a:buAutoNum type="arabicPeriod"/>
            </a:pPr>
            <a:endParaRPr lang="en-GB" sz="2400" dirty="0"/>
          </a:p>
        </p:txBody>
      </p:sp>
      <p:sp>
        <p:nvSpPr>
          <p:cNvPr id="4" name="Rounded Rectangle 3"/>
          <p:cNvSpPr/>
          <p:nvPr/>
        </p:nvSpPr>
        <p:spPr>
          <a:xfrm>
            <a:off x="323528" y="332656"/>
            <a:ext cx="8496944" cy="6192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Allie\SKYCASTS\skycasts_logo_blue.png"/>
          <p:cNvPicPr>
            <a:picLocks noChangeAspect="1" noChangeArrowheads="1"/>
          </p:cNvPicPr>
          <p:nvPr/>
        </p:nvPicPr>
        <p:blipFill>
          <a:blip r:embed="rId2" cstate="print"/>
          <a:srcRect/>
          <a:stretch>
            <a:fillRect/>
          </a:stretch>
        </p:blipFill>
        <p:spPr bwMode="auto">
          <a:xfrm>
            <a:off x="179512" y="5484638"/>
            <a:ext cx="1653121" cy="1373362"/>
          </a:xfrm>
          <a:prstGeom prst="rect">
            <a:avLst/>
          </a:prstGeom>
          <a:noFill/>
        </p:spPr>
      </p:pic>
    </p:spTree>
    <p:extLst>
      <p:ext uri="{BB962C8B-B14F-4D97-AF65-F5344CB8AC3E}">
        <p14:creationId xmlns:p14="http://schemas.microsoft.com/office/powerpoint/2010/main" val="225288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D3F92813A36D4293176D72A0CB1223" ma:contentTypeVersion="3" ma:contentTypeDescription="Create a new document." ma:contentTypeScope="" ma:versionID="d3fd96f3823e56dec04c1f407a86dee3">
  <xsd:schema xmlns:xsd="http://www.w3.org/2001/XMLSchema" xmlns:xs="http://www.w3.org/2001/XMLSchema" xmlns:p="http://schemas.microsoft.com/office/2006/metadata/properties" xmlns:ns2="9b935f98-c462-4188-a0ad-b49566918f9c" targetNamespace="http://schemas.microsoft.com/office/2006/metadata/properties" ma:root="true" ma:fieldsID="7f94a4f9937406f162a35eb889f88826" ns2:_="">
    <xsd:import namespace="9b935f98-c462-4188-a0ad-b49566918f9c"/>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35f98-c462-4188-a0ad-b49566918f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520591-D470-4899-AE82-F01278DBF641}">
  <ds:schemaRefs>
    <ds:schemaRef ds:uri="9b935f98-c462-4188-a0ad-b49566918f9c"/>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632C2DB7-78FF-4A62-B086-0A4DDFB9560A}"/>
</file>

<file path=customXml/itemProps3.xml><?xml version="1.0" encoding="utf-8"?>
<ds:datastoreItem xmlns:ds="http://schemas.openxmlformats.org/officeDocument/2006/customXml" ds:itemID="{71540D8F-A52C-4FA2-BD1D-6E22A6C20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1762</TotalTime>
  <Words>700</Words>
  <Application>Microsoft Office PowerPoint</Application>
  <PresentationFormat>On-screen Show (4:3)</PresentationFormat>
  <Paragraphs>95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Welcome!!  Coping with Loss SkyCast</vt:lpstr>
      <vt:lpstr>PowerPoint Presentation</vt:lpstr>
      <vt:lpstr>Coping with Loss</vt:lpstr>
      <vt:lpstr>PowerPoint Presentation</vt:lpstr>
      <vt:lpstr>Symptoms of Grief </vt:lpstr>
      <vt:lpstr>Normal vs Complicated Grief </vt:lpstr>
      <vt:lpstr>Grief is a Process!</vt:lpstr>
      <vt:lpstr>Stages of Grief </vt:lpstr>
      <vt:lpstr>5 Things to Remember</vt:lpstr>
      <vt:lpstr>PowerPoint Presentation</vt:lpstr>
      <vt:lpstr>PowerPoint Presentation</vt:lpstr>
      <vt:lpstr>Do’s and Don’ts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Allie</dc:creator>
  <cp:lastModifiedBy>Allie</cp:lastModifiedBy>
  <cp:revision>80</cp:revision>
  <dcterms:created xsi:type="dcterms:W3CDTF">2015-02-26T13:47:38Z</dcterms:created>
  <dcterms:modified xsi:type="dcterms:W3CDTF">2015-12-10T18:40:53Z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0x0101009ED3F92813A36D4293176D72A0CB1223</vt:lpwstr>
  </property>
</Properties>
</file>