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8" r:id="rId6"/>
    <p:sldId id="260" r:id="rId7"/>
    <p:sldId id="259" r:id="rId8"/>
    <p:sldId id="282" r:id="rId9"/>
    <p:sldId id="284" r:id="rId10"/>
    <p:sldId id="276" r:id="rId11"/>
    <p:sldId id="280" r:id="rId12"/>
    <p:sldId id="278" r:id="rId13"/>
    <p:sldId id="286"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66989B5-A938-468C-816E-2713C93B9BED}" type="datetimeFigureOut">
              <a:rPr lang="en-GB" smtClean="0"/>
              <a:pPr/>
              <a:t>26/08/2015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66989B5-A938-468C-816E-2713C93B9BED}" type="datetimeFigureOut">
              <a:rPr lang="en-GB" smtClean="0"/>
              <a:pPr/>
              <a:t>26/08/2015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66989B5-A938-468C-816E-2713C93B9BED}" type="datetimeFigureOut">
              <a:rPr lang="en-GB" smtClean="0"/>
              <a:pPr/>
              <a:t>26/08/2015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66989B5-A938-468C-816E-2713C93B9BED}" type="datetimeFigureOut">
              <a:rPr lang="en-GB" smtClean="0"/>
              <a:pPr/>
              <a:t>26/08/2015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66989B5-A938-468C-816E-2713C93B9BED}" type="datetimeFigureOut">
              <a:rPr lang="en-GB" smtClean="0"/>
              <a:pPr/>
              <a:t>26/08/2015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66989B5-A938-468C-816E-2713C93B9BED}" type="datetimeFigureOut">
              <a:rPr lang="en-GB" smtClean="0"/>
              <a:pPr/>
              <a:t>26/08/2015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66989B5-A938-468C-816E-2713C93B9BED}" type="datetimeFigureOut">
              <a:rPr lang="en-GB" smtClean="0"/>
              <a:pPr/>
              <a:t>26/08/2015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66989B5-A938-468C-816E-2713C93B9BED}" type="datetimeFigureOut">
              <a:rPr lang="en-GB" smtClean="0"/>
              <a:pPr/>
              <a:t>26/08/2015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6989B5-A938-468C-816E-2713C93B9BED}" type="datetimeFigureOut">
              <a:rPr lang="en-GB" smtClean="0"/>
              <a:pPr/>
              <a:t>26/08/2015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6989B5-A938-468C-816E-2713C93B9BED}" type="datetimeFigureOut">
              <a:rPr lang="en-GB" smtClean="0"/>
              <a:pPr/>
              <a:t>26/08/2015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6989B5-A938-468C-816E-2713C93B9BED}" type="datetimeFigureOut">
              <a:rPr lang="en-GB" smtClean="0"/>
              <a:pPr/>
              <a:t>26/08/2015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6989B5-A938-468C-816E-2713C93B9BED}" type="datetimeFigureOut">
              <a:rPr lang="en-GB" smtClean="0"/>
              <a:pPr/>
              <a:t>26/08/2015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B36206-3D43-470B-99F3-6FF8409B8F25}"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b="1" dirty="0" smtClean="0"/>
              <a:t>Welcome!!</a:t>
            </a:r>
            <a:r>
              <a:rPr lang="en-GB" dirty="0" smtClean="0"/>
              <a:t/>
            </a:r>
            <a:br>
              <a:rPr lang="en-GB" dirty="0" smtClean="0"/>
            </a:br>
            <a:r>
              <a:rPr lang="en-GB" dirty="0"/>
              <a:t/>
            </a:r>
            <a:br>
              <a:rPr lang="en-GB" dirty="0"/>
            </a:br>
            <a:r>
              <a:rPr lang="en-GB" dirty="0" smtClean="0"/>
              <a:t>Think Good, Feel Good</a:t>
            </a:r>
            <a:br>
              <a:rPr lang="en-GB" dirty="0" smtClean="0"/>
            </a:br>
            <a:r>
              <a:rPr lang="en-GB" dirty="0" err="1" smtClean="0"/>
              <a:t>SkyCasts</a:t>
            </a:r>
            <a:endParaRPr lang="en-GB" dirty="0"/>
          </a:p>
        </p:txBody>
      </p:sp>
      <p:sp>
        <p:nvSpPr>
          <p:cNvPr id="3" name="Rounded Rectangle 2"/>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26" name="Picture 2" descr="I:\Allie\SKYCASTS\skycasts_logo_blue.png"/>
          <p:cNvPicPr>
            <a:picLocks noChangeAspect="1" noChangeArrowheads="1"/>
          </p:cNvPicPr>
          <p:nvPr/>
        </p:nvPicPr>
        <p:blipFill>
          <a:blip r:embed="rId2" cstate="print"/>
          <a:srcRect/>
          <a:stretch>
            <a:fillRect/>
          </a:stretch>
        </p:blipFill>
        <p:spPr bwMode="auto">
          <a:xfrm>
            <a:off x="182575" y="5445224"/>
            <a:ext cx="1653121" cy="1373362"/>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2" descr="I:\Allie\SKYCASTS\skycasts_logo_blue.png"/>
          <p:cNvPicPr>
            <a:picLocks noChangeAspect="1" noChangeArrowheads="1"/>
          </p:cNvPicPr>
          <p:nvPr/>
        </p:nvPicPr>
        <p:blipFill>
          <a:blip r:embed="rId2" cstate="print"/>
          <a:srcRect/>
          <a:stretch>
            <a:fillRect/>
          </a:stretch>
        </p:blipFill>
        <p:spPr bwMode="auto">
          <a:xfrm>
            <a:off x="182575" y="5445224"/>
            <a:ext cx="1653121" cy="1373362"/>
          </a:xfrm>
          <a:prstGeom prst="rect">
            <a:avLst/>
          </a:prstGeom>
          <a:noFill/>
        </p:spPr>
      </p:pic>
      <p:sp>
        <p:nvSpPr>
          <p:cNvPr id="8" name="Rectangle 7"/>
          <p:cNvSpPr/>
          <p:nvPr/>
        </p:nvSpPr>
        <p:spPr>
          <a:xfrm>
            <a:off x="1221452" y="2136338"/>
            <a:ext cx="6701130" cy="923330"/>
          </a:xfrm>
          <a:prstGeom prst="rect">
            <a:avLst/>
          </a:prstGeom>
          <a:noFill/>
        </p:spPr>
        <p:txBody>
          <a:bodyPr wrap="none" lIns="91440" tIns="45720" rIns="91440" bIns="45720">
            <a:spAutoFit/>
          </a:bodyPr>
          <a:lstStyle/>
          <a:p>
            <a:pPr algn="ctr"/>
            <a:r>
              <a:rPr lang="en-GB" sz="5400" b="1" dirty="0" smtClean="0">
                <a:ln w="22225">
                  <a:solidFill>
                    <a:schemeClr val="accent6">
                      <a:lumMod val="75000"/>
                    </a:schemeClr>
                  </a:solidFill>
                  <a:prstDash val="solid"/>
                </a:ln>
                <a:solidFill>
                  <a:schemeClr val="accent6">
                    <a:lumMod val="40000"/>
                    <a:lumOff val="60000"/>
                  </a:schemeClr>
                </a:solidFill>
              </a:rPr>
              <a:t>Sharing Appreciations!</a:t>
            </a:r>
            <a:endParaRPr lang="en-GB" sz="5400" b="1" cap="none" spc="0" dirty="0">
              <a:ln w="22225">
                <a:solidFill>
                  <a:schemeClr val="accent6">
                    <a:lumMod val="75000"/>
                  </a:schemeClr>
                </a:solidFill>
                <a:prstDash val="solid"/>
              </a:ln>
              <a:solidFill>
                <a:schemeClr val="accent6">
                  <a:lumMod val="40000"/>
                  <a:lumOff val="60000"/>
                </a:schemeClr>
              </a:solidFill>
              <a:effectLst/>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07904" y="3645024"/>
            <a:ext cx="2076822" cy="2076822"/>
          </a:xfrm>
          <a:prstGeom prst="rect">
            <a:avLst/>
          </a:prstGeom>
        </p:spPr>
      </p:pic>
    </p:spTree>
    <p:extLst>
      <p:ext uri="{BB962C8B-B14F-4D97-AF65-F5344CB8AC3E}">
        <p14:creationId xmlns:p14="http://schemas.microsoft.com/office/powerpoint/2010/main" val="41630202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p Arrow 3"/>
          <p:cNvSpPr/>
          <p:nvPr/>
        </p:nvSpPr>
        <p:spPr>
          <a:xfrm rot="5400000">
            <a:off x="7524328" y="2924944"/>
            <a:ext cx="648072" cy="1512168"/>
          </a:xfrm>
          <a:prstGeom prst="upArrow">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Left Arrow 4"/>
          <p:cNvSpPr/>
          <p:nvPr/>
        </p:nvSpPr>
        <p:spPr>
          <a:xfrm>
            <a:off x="899592" y="1556792"/>
            <a:ext cx="2088232" cy="648072"/>
          </a:xfrm>
          <a:prstGeom prst="leftArrow">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Left Arrow 6"/>
          <p:cNvSpPr/>
          <p:nvPr/>
        </p:nvSpPr>
        <p:spPr>
          <a:xfrm>
            <a:off x="827584" y="4797152"/>
            <a:ext cx="2088232" cy="648072"/>
          </a:xfrm>
          <a:prstGeom prst="leftArrow">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ounded Rectangle 7"/>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2" descr="I:\Allie\SKYCASTS\skycasts_logo_blue.png"/>
          <p:cNvPicPr>
            <a:picLocks noChangeAspect="1" noChangeArrowheads="1"/>
          </p:cNvPicPr>
          <p:nvPr/>
        </p:nvPicPr>
        <p:blipFill>
          <a:blip r:embed="rId2" cstate="print"/>
          <a:srcRect/>
          <a:stretch>
            <a:fillRect/>
          </a:stretch>
        </p:blipFill>
        <p:spPr bwMode="auto">
          <a:xfrm>
            <a:off x="182575" y="5445224"/>
            <a:ext cx="1653121" cy="1373362"/>
          </a:xfrm>
          <a:prstGeom prst="rect">
            <a:avLst/>
          </a:prstGeom>
          <a:noFill/>
        </p:spPr>
      </p:pic>
      <p:sp>
        <p:nvSpPr>
          <p:cNvPr id="10" name="Up Arrow 9"/>
          <p:cNvSpPr/>
          <p:nvPr/>
        </p:nvSpPr>
        <p:spPr>
          <a:xfrm>
            <a:off x="4139952" y="548680"/>
            <a:ext cx="648072" cy="1512168"/>
          </a:xfrm>
          <a:prstGeom prst="upArrow">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wipe(down)">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P spid="1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Think Good, Feel Good</a:t>
            </a:r>
            <a:endParaRPr lang="en-GB" dirty="0"/>
          </a:p>
        </p:txBody>
      </p:sp>
      <p:sp>
        <p:nvSpPr>
          <p:cNvPr id="3" name="Content Placeholder 2"/>
          <p:cNvSpPr>
            <a:spLocks noGrp="1"/>
          </p:cNvSpPr>
          <p:nvPr>
            <p:ph idx="1"/>
          </p:nvPr>
        </p:nvSpPr>
        <p:spPr/>
        <p:txBody>
          <a:bodyPr>
            <a:normAutofit/>
          </a:bodyPr>
          <a:lstStyle/>
          <a:p>
            <a:pPr marL="0" lvl="0" indent="0">
              <a:buNone/>
            </a:pPr>
            <a:r>
              <a:rPr lang="en-GB" sz="2200" dirty="0" smtClean="0"/>
              <a:t>Today’s Aims: </a:t>
            </a:r>
          </a:p>
          <a:p>
            <a:pPr lvl="0"/>
            <a:r>
              <a:rPr lang="en-GB" sz="2400" dirty="0"/>
              <a:t>To explore the benefits of thinking positively and practice having a positive outlook.</a:t>
            </a:r>
          </a:p>
          <a:p>
            <a:pPr lvl="0"/>
            <a:r>
              <a:rPr lang="en-GB" sz="2400" dirty="0"/>
              <a:t>To share coping strategies that help when we’re feeling negative and identify things that can helps to improve our mood.</a:t>
            </a:r>
          </a:p>
          <a:p>
            <a:pPr lvl="0"/>
            <a:r>
              <a:rPr lang="en-GB" sz="2400" dirty="0"/>
              <a:t>To try out some positive thinking techniques.</a:t>
            </a:r>
          </a:p>
          <a:p>
            <a:pPr lvl="0"/>
            <a:r>
              <a:rPr lang="en-GB" sz="2400" dirty="0"/>
              <a:t>To create a positive space where we support, appreciate and value each other.</a:t>
            </a:r>
          </a:p>
          <a:p>
            <a:endParaRPr lang="en-GB" dirty="0"/>
          </a:p>
        </p:txBody>
      </p:sp>
      <p:sp>
        <p:nvSpPr>
          <p:cNvPr id="4" name="Rounded Rectangle 3"/>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2" descr="I:\Allie\SKYCASTS\skycasts_logo_blue.png"/>
          <p:cNvPicPr>
            <a:picLocks noChangeAspect="1" noChangeArrowheads="1"/>
          </p:cNvPicPr>
          <p:nvPr/>
        </p:nvPicPr>
        <p:blipFill>
          <a:blip r:embed="rId2" cstate="print"/>
          <a:srcRect/>
          <a:stretch>
            <a:fillRect/>
          </a:stretch>
        </p:blipFill>
        <p:spPr bwMode="auto">
          <a:xfrm>
            <a:off x="179512" y="5484638"/>
            <a:ext cx="1653121" cy="1373362"/>
          </a:xfrm>
          <a:prstGeom prst="rect">
            <a:avLst/>
          </a:prstGeom>
          <a:noFill/>
        </p:spPr>
      </p:pic>
    </p:spTree>
    <p:extLst>
      <p:ext uri="{BB962C8B-B14F-4D97-AF65-F5344CB8AC3E}">
        <p14:creationId xmlns:p14="http://schemas.microsoft.com/office/powerpoint/2010/main" val="7306959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55576" y="772406"/>
            <a:ext cx="7992888" cy="5401479"/>
          </a:xfrm>
          <a:prstGeom prst="rect">
            <a:avLst/>
          </a:prstGeom>
        </p:spPr>
        <p:txBody>
          <a:bodyPr wrap="square">
            <a:spAutoFit/>
          </a:bodyPr>
          <a:lstStyle/>
          <a:p>
            <a:pPr lvl="0">
              <a:lnSpc>
                <a:spcPct val="115000"/>
              </a:lnSpc>
              <a:spcAft>
                <a:spcPts val="0"/>
              </a:spcAft>
            </a:pPr>
            <a:r>
              <a:rPr lang="en-GB" sz="2000" dirty="0" smtClean="0">
                <a:latin typeface="Calibri" panose="020F0502020204030204" pitchFamily="34" charset="0"/>
                <a:ea typeface="Calibri" panose="020F0502020204030204" pitchFamily="34" charset="0"/>
                <a:cs typeface="Times New Roman" panose="02020603050405020304" pitchFamily="18" charset="0"/>
              </a:rPr>
              <a:t>1. Firstly</a:t>
            </a:r>
            <a:r>
              <a:rPr lang="en-GB" sz="2000" dirty="0">
                <a:latin typeface="Calibri" panose="020F0502020204030204" pitchFamily="34" charset="0"/>
                <a:ea typeface="Calibri" panose="020F0502020204030204" pitchFamily="34" charset="0"/>
                <a:cs typeface="Times New Roman" panose="02020603050405020304" pitchFamily="18" charset="0"/>
              </a:rPr>
              <a:t>, we agree that everything that is said in the session is confidential and that we won’t discuss it with anyone outside of this session </a:t>
            </a:r>
            <a:endParaRPr lang="en-GB" sz="2000" dirty="0" smtClean="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0"/>
              </a:spcAft>
            </a:pPr>
            <a:endParaRPr lang="en-GB" sz="2000" dirty="0" smtClean="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0"/>
              </a:spcAft>
            </a:pPr>
            <a:r>
              <a:rPr lang="en-GB" sz="2000" dirty="0" smtClean="0">
                <a:latin typeface="Calibri" panose="020F0502020204030204" pitchFamily="34" charset="0"/>
                <a:ea typeface="Calibri" panose="020F0502020204030204" pitchFamily="34" charset="0"/>
                <a:cs typeface="Times New Roman" panose="02020603050405020304" pitchFamily="18" charset="0"/>
              </a:rPr>
              <a:t>2. We </a:t>
            </a:r>
            <a:r>
              <a:rPr lang="en-GB" sz="2000" dirty="0">
                <a:latin typeface="Calibri" panose="020F0502020204030204" pitchFamily="34" charset="0"/>
                <a:ea typeface="Calibri" panose="020F0502020204030204" pitchFamily="34" charset="0"/>
                <a:cs typeface="Times New Roman" panose="02020603050405020304" pitchFamily="18" charset="0"/>
              </a:rPr>
              <a:t>all agree to listen to each other and give people a supportive space where they can let their feelings out </a:t>
            </a:r>
            <a:endParaRPr lang="en-GB" sz="2000" dirty="0" smtClean="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0"/>
              </a:spcAft>
            </a:pP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0"/>
              </a:spcAft>
            </a:pPr>
            <a:r>
              <a:rPr lang="en-GB" sz="2000" dirty="0" smtClean="0">
                <a:latin typeface="Calibri" panose="020F0502020204030204" pitchFamily="34" charset="0"/>
                <a:ea typeface="Calibri" panose="020F0502020204030204" pitchFamily="34" charset="0"/>
                <a:cs typeface="Times New Roman" panose="02020603050405020304" pitchFamily="18" charset="0"/>
              </a:rPr>
              <a:t>3. We </a:t>
            </a:r>
            <a:r>
              <a:rPr lang="en-GB" sz="2000" dirty="0">
                <a:latin typeface="Calibri" panose="020F0502020204030204" pitchFamily="34" charset="0"/>
                <a:ea typeface="Calibri" panose="020F0502020204030204" pitchFamily="34" charset="0"/>
                <a:cs typeface="Times New Roman" panose="02020603050405020304" pitchFamily="18" charset="0"/>
              </a:rPr>
              <a:t>will treat each other with respect, take each other’s views seriously and do our best to try and understand where people are coming from, even if we disagree with something they are saying </a:t>
            </a:r>
            <a:endParaRPr lang="en-GB" sz="2000" dirty="0" smtClean="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0"/>
              </a:spcAft>
            </a:pP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0"/>
              </a:spcAft>
            </a:pPr>
            <a:r>
              <a:rPr lang="en-GB" sz="2000" dirty="0" smtClean="0">
                <a:latin typeface="Calibri" panose="020F0502020204030204" pitchFamily="34" charset="0"/>
                <a:ea typeface="Calibri" panose="020F0502020204030204" pitchFamily="34" charset="0"/>
                <a:cs typeface="Times New Roman" panose="02020603050405020304" pitchFamily="18" charset="0"/>
              </a:rPr>
              <a:t>4. We </a:t>
            </a:r>
            <a:r>
              <a:rPr lang="en-GB" sz="2000" dirty="0">
                <a:latin typeface="Calibri" panose="020F0502020204030204" pitchFamily="34" charset="0"/>
                <a:ea typeface="Calibri" panose="020F0502020204030204" pitchFamily="34" charset="0"/>
                <a:cs typeface="Times New Roman" panose="02020603050405020304" pitchFamily="18" charset="0"/>
              </a:rPr>
              <a:t>all agree that we are entitled to share as much or as little as we want – there’s no obligation to say anything during these sessions, but also if you want some time to talk about your situation, that’s </a:t>
            </a:r>
            <a:r>
              <a:rPr lang="en-GB" sz="2000" dirty="0" smtClean="0">
                <a:latin typeface="Calibri" panose="020F0502020204030204" pitchFamily="34" charset="0"/>
                <a:ea typeface="Calibri" panose="020F0502020204030204" pitchFamily="34" charset="0"/>
                <a:cs typeface="Times New Roman" panose="02020603050405020304" pitchFamily="18" charset="0"/>
              </a:rPr>
              <a:t>okay…</a:t>
            </a:r>
          </a:p>
          <a:p>
            <a:pPr lvl="0">
              <a:lnSpc>
                <a:spcPct val="115000"/>
              </a:lnSpc>
              <a:spcAft>
                <a:spcPts val="0"/>
              </a:spcAft>
            </a:pP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0"/>
              </a:spcAft>
            </a:pPr>
            <a:r>
              <a:rPr lang="en-GB" sz="2000" dirty="0" smtClean="0">
                <a:latin typeface="Calibri" panose="020F0502020204030204" pitchFamily="34" charset="0"/>
                <a:ea typeface="Calibri" panose="020F0502020204030204" pitchFamily="34" charset="0"/>
                <a:cs typeface="Times New Roman" panose="02020603050405020304" pitchFamily="18" charset="0"/>
              </a:rPr>
              <a:t>	           </a:t>
            </a:r>
            <a:r>
              <a:rPr lang="en-GB" sz="2000" b="1" dirty="0" smtClean="0">
                <a:latin typeface="Calibri" panose="020F0502020204030204" pitchFamily="34" charset="0"/>
                <a:ea typeface="Calibri" panose="020F0502020204030204" pitchFamily="34" charset="0"/>
                <a:cs typeface="Times New Roman" panose="02020603050405020304" pitchFamily="18" charset="0"/>
              </a:rPr>
              <a:t>KEEPING THINGS PRIVATE AND CONFIDENTIAL</a:t>
            </a:r>
            <a:endParaRPr lang="en-GB" sz="2000" b="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ounded Rectangle 4"/>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2" descr="I:\Allie\SKYCASTS\skycasts_logo_blue.png"/>
          <p:cNvPicPr>
            <a:picLocks noChangeAspect="1" noChangeArrowheads="1"/>
          </p:cNvPicPr>
          <p:nvPr/>
        </p:nvPicPr>
        <p:blipFill>
          <a:blip r:embed="rId2" cstate="print"/>
          <a:srcRect/>
          <a:stretch>
            <a:fillRect/>
          </a:stretch>
        </p:blipFill>
        <p:spPr bwMode="auto">
          <a:xfrm>
            <a:off x="182575" y="5445224"/>
            <a:ext cx="1653121" cy="1373362"/>
          </a:xfrm>
          <a:prstGeom prst="rect">
            <a:avLst/>
          </a:prstGeom>
          <a:noFill/>
        </p:spPr>
      </p:pic>
    </p:spTree>
    <p:extLst>
      <p:ext uri="{BB962C8B-B14F-4D97-AF65-F5344CB8AC3E}">
        <p14:creationId xmlns:p14="http://schemas.microsoft.com/office/powerpoint/2010/main" val="21561390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2" descr="I:\Allie\SKYCASTS\skycasts_logo_blue.png"/>
          <p:cNvPicPr>
            <a:picLocks noChangeAspect="1" noChangeArrowheads="1"/>
          </p:cNvPicPr>
          <p:nvPr/>
        </p:nvPicPr>
        <p:blipFill>
          <a:blip r:embed="rId2" cstate="print"/>
          <a:srcRect/>
          <a:stretch>
            <a:fillRect/>
          </a:stretch>
        </p:blipFill>
        <p:spPr bwMode="auto">
          <a:xfrm>
            <a:off x="182575" y="5445224"/>
            <a:ext cx="1653121" cy="1373362"/>
          </a:xfrm>
          <a:prstGeom prst="rect">
            <a:avLst/>
          </a:prstGeom>
          <a:noFill/>
        </p:spPr>
      </p:pic>
      <p:sp>
        <p:nvSpPr>
          <p:cNvPr id="8" name="Rectangle 7"/>
          <p:cNvSpPr/>
          <p:nvPr/>
        </p:nvSpPr>
        <p:spPr>
          <a:xfrm>
            <a:off x="1248672" y="2136338"/>
            <a:ext cx="6646691" cy="2585323"/>
          </a:xfrm>
          <a:prstGeom prst="rect">
            <a:avLst/>
          </a:prstGeom>
          <a:noFill/>
        </p:spPr>
        <p:txBody>
          <a:bodyPr wrap="none" lIns="91440" tIns="45720" rIns="91440" bIns="45720">
            <a:spAutoFit/>
          </a:bodyPr>
          <a:lstStyle/>
          <a:p>
            <a:pPr algn="ctr"/>
            <a:r>
              <a:rPr lang="en-GB" sz="5400" b="1" cap="none" spc="0" dirty="0" smtClean="0">
                <a:ln w="22225">
                  <a:solidFill>
                    <a:schemeClr val="accent6">
                      <a:lumMod val="75000"/>
                    </a:schemeClr>
                  </a:solidFill>
                  <a:prstDash val="solid"/>
                </a:ln>
                <a:solidFill>
                  <a:schemeClr val="accent6">
                    <a:lumMod val="40000"/>
                    <a:lumOff val="60000"/>
                  </a:schemeClr>
                </a:solidFill>
                <a:effectLst/>
              </a:rPr>
              <a:t>Introductions</a:t>
            </a:r>
          </a:p>
          <a:p>
            <a:pPr algn="ctr"/>
            <a:r>
              <a:rPr lang="en-GB" sz="5400" b="1" dirty="0" smtClean="0">
                <a:ln w="22225">
                  <a:solidFill>
                    <a:schemeClr val="accent6">
                      <a:lumMod val="75000"/>
                    </a:schemeClr>
                  </a:solidFill>
                  <a:prstDash val="solid"/>
                </a:ln>
                <a:solidFill>
                  <a:schemeClr val="accent6">
                    <a:lumMod val="40000"/>
                    <a:lumOff val="60000"/>
                  </a:schemeClr>
                </a:solidFill>
              </a:rPr>
              <a:t>“</a:t>
            </a:r>
            <a:r>
              <a:rPr lang="en-GB" sz="5400" b="1" dirty="0">
                <a:ln w="22225">
                  <a:solidFill>
                    <a:schemeClr val="accent6">
                      <a:lumMod val="75000"/>
                    </a:schemeClr>
                  </a:solidFill>
                  <a:prstDash val="solid"/>
                </a:ln>
                <a:solidFill>
                  <a:schemeClr val="accent6">
                    <a:lumMod val="40000"/>
                    <a:lumOff val="60000"/>
                  </a:schemeClr>
                </a:solidFill>
              </a:rPr>
              <a:t>Positive </a:t>
            </a:r>
            <a:r>
              <a:rPr lang="en-GB" sz="5400" b="1" dirty="0" smtClean="0">
                <a:ln w="22225">
                  <a:solidFill>
                    <a:schemeClr val="accent6">
                      <a:lumMod val="75000"/>
                    </a:schemeClr>
                  </a:solidFill>
                  <a:prstDash val="solid"/>
                </a:ln>
                <a:solidFill>
                  <a:schemeClr val="accent6">
                    <a:lumMod val="40000"/>
                    <a:lumOff val="60000"/>
                  </a:schemeClr>
                </a:solidFill>
              </a:rPr>
              <a:t>Impressions”</a:t>
            </a:r>
            <a:endParaRPr lang="en-GB" sz="5400" b="1" dirty="0">
              <a:ln w="22225">
                <a:solidFill>
                  <a:schemeClr val="accent6">
                    <a:lumMod val="75000"/>
                  </a:schemeClr>
                </a:solidFill>
                <a:prstDash val="solid"/>
              </a:ln>
              <a:solidFill>
                <a:schemeClr val="accent6">
                  <a:lumMod val="40000"/>
                  <a:lumOff val="60000"/>
                </a:schemeClr>
              </a:solidFill>
            </a:endParaRPr>
          </a:p>
          <a:p>
            <a:pPr algn="ctr"/>
            <a:endParaRPr lang="en-GB" sz="5400" b="1" cap="none" spc="0" dirty="0">
              <a:ln w="22225">
                <a:solidFill>
                  <a:schemeClr val="accent6">
                    <a:lumMod val="75000"/>
                  </a:schemeClr>
                </a:solidFill>
                <a:prstDash val="solid"/>
              </a:ln>
              <a:solidFill>
                <a:schemeClr val="accent6">
                  <a:lumMod val="40000"/>
                  <a:lumOff val="60000"/>
                </a:schemeClr>
              </a:solidFill>
              <a:effectLst/>
            </a:endParaRPr>
          </a:p>
        </p:txBody>
      </p:sp>
    </p:spTree>
    <p:extLst>
      <p:ext uri="{BB962C8B-B14F-4D97-AF65-F5344CB8AC3E}">
        <p14:creationId xmlns:p14="http://schemas.microsoft.com/office/powerpoint/2010/main" val="37472688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2" descr="I:\Allie\SKYCASTS\skycasts_logo_blue.png"/>
          <p:cNvPicPr>
            <a:picLocks noChangeAspect="1" noChangeArrowheads="1"/>
          </p:cNvPicPr>
          <p:nvPr/>
        </p:nvPicPr>
        <p:blipFill>
          <a:blip r:embed="rId2" cstate="print"/>
          <a:srcRect/>
          <a:stretch>
            <a:fillRect/>
          </a:stretch>
        </p:blipFill>
        <p:spPr bwMode="auto">
          <a:xfrm>
            <a:off x="182575" y="5445224"/>
            <a:ext cx="1653121" cy="1373362"/>
          </a:xfrm>
          <a:prstGeom prst="rect">
            <a:avLst/>
          </a:prstGeom>
          <a:noFill/>
        </p:spPr>
      </p:pic>
      <p:sp>
        <p:nvSpPr>
          <p:cNvPr id="8" name="Rectangle 7"/>
          <p:cNvSpPr/>
          <p:nvPr/>
        </p:nvSpPr>
        <p:spPr>
          <a:xfrm>
            <a:off x="1714646" y="1700808"/>
            <a:ext cx="5478486" cy="2585323"/>
          </a:xfrm>
          <a:prstGeom prst="rect">
            <a:avLst/>
          </a:prstGeom>
          <a:noFill/>
        </p:spPr>
        <p:txBody>
          <a:bodyPr wrap="none" lIns="91440" tIns="45720" rIns="91440" bIns="45720">
            <a:spAutoFit/>
          </a:bodyPr>
          <a:lstStyle/>
          <a:p>
            <a:pPr algn="ctr"/>
            <a:r>
              <a:rPr lang="en-GB" sz="5400" b="1" cap="none" spc="0" dirty="0" smtClean="0">
                <a:ln w="22225">
                  <a:solidFill>
                    <a:schemeClr val="accent6">
                      <a:lumMod val="75000"/>
                    </a:schemeClr>
                  </a:solidFill>
                  <a:prstDash val="solid"/>
                </a:ln>
                <a:solidFill>
                  <a:schemeClr val="accent6">
                    <a:lumMod val="40000"/>
                    <a:lumOff val="60000"/>
                  </a:schemeClr>
                </a:solidFill>
                <a:effectLst/>
              </a:rPr>
              <a:t>Turning Negatives </a:t>
            </a:r>
          </a:p>
          <a:p>
            <a:pPr algn="ctr"/>
            <a:r>
              <a:rPr lang="en-GB" sz="5400" b="1" cap="none" spc="0" dirty="0" smtClean="0">
                <a:ln w="22225">
                  <a:solidFill>
                    <a:schemeClr val="accent6">
                      <a:lumMod val="75000"/>
                    </a:schemeClr>
                  </a:solidFill>
                  <a:prstDash val="solid"/>
                </a:ln>
                <a:solidFill>
                  <a:schemeClr val="accent6">
                    <a:lumMod val="40000"/>
                    <a:lumOff val="60000"/>
                  </a:schemeClr>
                </a:solidFill>
                <a:effectLst/>
              </a:rPr>
              <a:t>into </a:t>
            </a:r>
            <a:r>
              <a:rPr lang="en-GB" sz="5400" b="1" cap="none" spc="0" dirty="0" err="1" smtClean="0">
                <a:ln w="22225">
                  <a:solidFill>
                    <a:schemeClr val="accent6">
                      <a:lumMod val="75000"/>
                    </a:schemeClr>
                  </a:solidFill>
                  <a:prstDash val="solid"/>
                </a:ln>
                <a:solidFill>
                  <a:schemeClr val="accent6">
                    <a:lumMod val="40000"/>
                    <a:lumOff val="60000"/>
                  </a:schemeClr>
                </a:solidFill>
                <a:effectLst/>
              </a:rPr>
              <a:t>Postives</a:t>
            </a:r>
            <a:endParaRPr lang="en-GB" sz="5400" b="1" dirty="0">
              <a:ln w="22225">
                <a:solidFill>
                  <a:schemeClr val="accent6">
                    <a:lumMod val="75000"/>
                  </a:schemeClr>
                </a:solidFill>
                <a:prstDash val="solid"/>
              </a:ln>
              <a:solidFill>
                <a:schemeClr val="accent6">
                  <a:lumMod val="40000"/>
                  <a:lumOff val="60000"/>
                </a:schemeClr>
              </a:solidFill>
            </a:endParaRPr>
          </a:p>
          <a:p>
            <a:pPr algn="ctr"/>
            <a:endParaRPr lang="en-GB" sz="5400" b="1" cap="none" spc="0" dirty="0">
              <a:ln w="22225">
                <a:solidFill>
                  <a:schemeClr val="accent6">
                    <a:lumMod val="75000"/>
                  </a:schemeClr>
                </a:solidFill>
                <a:prstDash val="solid"/>
              </a:ln>
              <a:solidFill>
                <a:schemeClr val="accent6">
                  <a:lumMod val="40000"/>
                  <a:lumOff val="60000"/>
                </a:schemeClr>
              </a:solidFill>
              <a:effectLst/>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7584" y="3156574"/>
            <a:ext cx="1184823" cy="1711708"/>
          </a:xfrm>
          <a:prstGeom prst="rect">
            <a:avLst/>
          </a:prstGeom>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62327" y="3156574"/>
            <a:ext cx="1184823" cy="1711708"/>
          </a:xfrm>
          <a:prstGeom prst="rect">
            <a:avLst/>
          </a:prstGeom>
        </p:spPr>
      </p:pic>
    </p:spTree>
    <p:extLst>
      <p:ext uri="{BB962C8B-B14F-4D97-AF65-F5344CB8AC3E}">
        <p14:creationId xmlns:p14="http://schemas.microsoft.com/office/powerpoint/2010/main" val="11512531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Why Think Positive?</a:t>
            </a:r>
            <a:endParaRPr lang="en-GB" dirty="0"/>
          </a:p>
        </p:txBody>
      </p:sp>
      <p:sp>
        <p:nvSpPr>
          <p:cNvPr id="3" name="Content Placeholder 2"/>
          <p:cNvSpPr>
            <a:spLocks noGrp="1"/>
          </p:cNvSpPr>
          <p:nvPr>
            <p:ph idx="1"/>
          </p:nvPr>
        </p:nvSpPr>
        <p:spPr/>
        <p:txBody>
          <a:bodyPr>
            <a:normAutofit/>
          </a:bodyPr>
          <a:lstStyle/>
          <a:p>
            <a:r>
              <a:rPr lang="en-GB" sz="2400" dirty="0"/>
              <a:t>Make a positive impression</a:t>
            </a:r>
          </a:p>
          <a:p>
            <a:pPr lvl="0"/>
            <a:r>
              <a:rPr lang="en-GB" sz="2400" dirty="0" smtClean="0"/>
              <a:t>More </a:t>
            </a:r>
            <a:r>
              <a:rPr lang="en-GB" sz="2400" dirty="0"/>
              <a:t>likely to reach our goals</a:t>
            </a:r>
          </a:p>
          <a:p>
            <a:pPr lvl="0"/>
            <a:r>
              <a:rPr lang="en-GB" sz="2400" dirty="0"/>
              <a:t>Feel better about ourselves</a:t>
            </a:r>
          </a:p>
          <a:p>
            <a:pPr lvl="0"/>
            <a:r>
              <a:rPr lang="en-GB" sz="2400" dirty="0"/>
              <a:t>Have better relationships with people around </a:t>
            </a:r>
            <a:r>
              <a:rPr lang="en-GB" sz="2400" dirty="0" smtClean="0"/>
              <a:t>us</a:t>
            </a:r>
          </a:p>
          <a:p>
            <a:pPr lvl="0"/>
            <a:r>
              <a:rPr lang="en-GB" sz="2400" dirty="0" smtClean="0"/>
              <a:t>Focus </a:t>
            </a:r>
            <a:r>
              <a:rPr lang="en-GB" sz="2400" dirty="0"/>
              <a:t>things we do have, rather than </a:t>
            </a:r>
            <a:r>
              <a:rPr lang="en-GB" sz="2400" dirty="0" smtClean="0"/>
              <a:t>worry </a:t>
            </a:r>
            <a:r>
              <a:rPr lang="en-GB" sz="2400" dirty="0"/>
              <a:t>about the things we </a:t>
            </a:r>
            <a:r>
              <a:rPr lang="en-GB" sz="2400" dirty="0" smtClean="0"/>
              <a:t>don’t</a:t>
            </a:r>
          </a:p>
          <a:p>
            <a:pPr lvl="0"/>
            <a:r>
              <a:rPr lang="en-GB" sz="2400" dirty="0" smtClean="0"/>
              <a:t>Increased motivation</a:t>
            </a:r>
            <a:endParaRPr lang="en-GB" sz="2400" dirty="0"/>
          </a:p>
          <a:p>
            <a:pPr lvl="0"/>
            <a:r>
              <a:rPr lang="en-GB" sz="2400" dirty="0"/>
              <a:t>Better able to cope with stress</a:t>
            </a:r>
          </a:p>
          <a:p>
            <a:pPr lvl="0"/>
            <a:r>
              <a:rPr lang="en-GB" sz="2400" dirty="0"/>
              <a:t>Health benefits to the immune system </a:t>
            </a:r>
          </a:p>
          <a:p>
            <a:pPr marL="0" indent="0">
              <a:buNone/>
            </a:pPr>
            <a:endParaRPr lang="en-GB" dirty="0"/>
          </a:p>
        </p:txBody>
      </p:sp>
      <p:sp>
        <p:nvSpPr>
          <p:cNvPr id="4" name="Rounded Rectangle 3"/>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2" descr="I:\Allie\SKYCASTS\skycasts_logo_blue.png"/>
          <p:cNvPicPr>
            <a:picLocks noChangeAspect="1" noChangeArrowheads="1"/>
          </p:cNvPicPr>
          <p:nvPr/>
        </p:nvPicPr>
        <p:blipFill>
          <a:blip r:embed="rId2" cstate="print"/>
          <a:srcRect/>
          <a:stretch>
            <a:fillRect/>
          </a:stretch>
        </p:blipFill>
        <p:spPr bwMode="auto">
          <a:xfrm>
            <a:off x="182575" y="5445224"/>
            <a:ext cx="1653121" cy="1373362"/>
          </a:xfrm>
          <a:prstGeom prst="rect">
            <a:avLst/>
          </a:prstGeom>
          <a:noFill/>
        </p:spPr>
      </p:pic>
    </p:spTree>
    <p:extLst>
      <p:ext uri="{BB962C8B-B14F-4D97-AF65-F5344CB8AC3E}">
        <p14:creationId xmlns:p14="http://schemas.microsoft.com/office/powerpoint/2010/main" val="4430416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2" descr="I:\Allie\SKYCASTS\skycasts_logo_blue.png"/>
          <p:cNvPicPr>
            <a:picLocks noChangeAspect="1" noChangeArrowheads="1"/>
          </p:cNvPicPr>
          <p:nvPr/>
        </p:nvPicPr>
        <p:blipFill>
          <a:blip r:embed="rId2" cstate="print"/>
          <a:srcRect/>
          <a:stretch>
            <a:fillRect/>
          </a:stretch>
        </p:blipFill>
        <p:spPr bwMode="auto">
          <a:xfrm>
            <a:off x="182575" y="5445224"/>
            <a:ext cx="1653121" cy="1373362"/>
          </a:xfrm>
          <a:prstGeom prst="rect">
            <a:avLst/>
          </a:prstGeom>
          <a:noFill/>
        </p:spPr>
      </p:pic>
      <p:sp>
        <p:nvSpPr>
          <p:cNvPr id="8" name="Rectangle 7"/>
          <p:cNvSpPr/>
          <p:nvPr/>
        </p:nvSpPr>
        <p:spPr>
          <a:xfrm>
            <a:off x="3036430" y="2136338"/>
            <a:ext cx="3071162" cy="2585323"/>
          </a:xfrm>
          <a:prstGeom prst="rect">
            <a:avLst/>
          </a:prstGeom>
          <a:noFill/>
        </p:spPr>
        <p:txBody>
          <a:bodyPr wrap="none" lIns="91440" tIns="45720" rIns="91440" bIns="45720">
            <a:spAutoFit/>
          </a:bodyPr>
          <a:lstStyle/>
          <a:p>
            <a:pPr algn="ctr"/>
            <a:r>
              <a:rPr lang="en-GB" sz="5400" b="1" cap="none" spc="0" dirty="0" smtClean="0">
                <a:ln w="22225">
                  <a:solidFill>
                    <a:schemeClr val="accent6">
                      <a:lumMod val="75000"/>
                    </a:schemeClr>
                  </a:solidFill>
                  <a:prstDash val="solid"/>
                </a:ln>
                <a:solidFill>
                  <a:schemeClr val="accent6">
                    <a:lumMod val="40000"/>
                    <a:lumOff val="60000"/>
                  </a:schemeClr>
                </a:solidFill>
                <a:effectLst/>
              </a:rPr>
              <a:t>Top Tips </a:t>
            </a:r>
          </a:p>
          <a:p>
            <a:pPr algn="ctr"/>
            <a:r>
              <a:rPr lang="en-GB" sz="5400" b="1" dirty="0" smtClean="0">
                <a:ln w="22225">
                  <a:solidFill>
                    <a:schemeClr val="accent6">
                      <a:lumMod val="75000"/>
                    </a:schemeClr>
                  </a:solidFill>
                  <a:prstDash val="solid"/>
                </a:ln>
                <a:solidFill>
                  <a:schemeClr val="accent6">
                    <a:lumMod val="40000"/>
                    <a:lumOff val="60000"/>
                  </a:schemeClr>
                </a:solidFill>
              </a:rPr>
              <a:t>To</a:t>
            </a:r>
          </a:p>
          <a:p>
            <a:pPr algn="ctr"/>
            <a:r>
              <a:rPr lang="en-GB" sz="5400" b="1" cap="none" spc="0" dirty="0" smtClean="0">
                <a:ln w="22225">
                  <a:solidFill>
                    <a:schemeClr val="accent6">
                      <a:lumMod val="75000"/>
                    </a:schemeClr>
                  </a:solidFill>
                  <a:prstDash val="solid"/>
                </a:ln>
                <a:solidFill>
                  <a:schemeClr val="accent6">
                    <a:lumMod val="40000"/>
                    <a:lumOff val="60000"/>
                  </a:schemeClr>
                </a:solidFill>
                <a:effectLst/>
              </a:rPr>
              <a:t>Feel Good</a:t>
            </a:r>
            <a:endParaRPr lang="en-GB" sz="5400" b="1" cap="none" spc="0" dirty="0">
              <a:ln w="22225">
                <a:solidFill>
                  <a:schemeClr val="accent6">
                    <a:lumMod val="75000"/>
                  </a:schemeClr>
                </a:solidFill>
                <a:prstDash val="solid"/>
              </a:ln>
              <a:solidFill>
                <a:schemeClr val="accent6">
                  <a:lumMod val="40000"/>
                  <a:lumOff val="60000"/>
                </a:schemeClr>
              </a:solidFill>
              <a:effectLst/>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12160" y="4308672"/>
            <a:ext cx="2222500" cy="1854200"/>
          </a:xfrm>
          <a:prstGeom prst="rect">
            <a:avLst/>
          </a:prstGeom>
        </p:spPr>
      </p:pic>
    </p:spTree>
    <p:extLst>
      <p:ext uri="{BB962C8B-B14F-4D97-AF65-F5344CB8AC3E}">
        <p14:creationId xmlns:p14="http://schemas.microsoft.com/office/powerpoint/2010/main" val="3213714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2" descr="I:\Allie\SKYCASTS\skycasts_logo_blue.png"/>
          <p:cNvPicPr>
            <a:picLocks noChangeAspect="1" noChangeArrowheads="1"/>
          </p:cNvPicPr>
          <p:nvPr/>
        </p:nvPicPr>
        <p:blipFill>
          <a:blip r:embed="rId2" cstate="print"/>
          <a:srcRect/>
          <a:stretch>
            <a:fillRect/>
          </a:stretch>
        </p:blipFill>
        <p:spPr bwMode="auto">
          <a:xfrm>
            <a:off x="182575" y="5445224"/>
            <a:ext cx="1653121" cy="1373362"/>
          </a:xfrm>
          <a:prstGeom prst="rect">
            <a:avLst/>
          </a:prstGeom>
          <a:noFill/>
        </p:spPr>
      </p:pic>
      <p:sp>
        <p:nvSpPr>
          <p:cNvPr id="8" name="Rectangle 7"/>
          <p:cNvSpPr/>
          <p:nvPr/>
        </p:nvSpPr>
        <p:spPr>
          <a:xfrm>
            <a:off x="891002" y="2136338"/>
            <a:ext cx="7362015" cy="1754326"/>
          </a:xfrm>
          <a:prstGeom prst="rect">
            <a:avLst/>
          </a:prstGeom>
          <a:noFill/>
        </p:spPr>
        <p:txBody>
          <a:bodyPr wrap="none" lIns="91440" tIns="45720" rIns="91440" bIns="45720">
            <a:spAutoFit/>
          </a:bodyPr>
          <a:lstStyle/>
          <a:p>
            <a:pPr algn="ctr"/>
            <a:r>
              <a:rPr lang="en-GB" sz="5400" b="1" cap="none" spc="0" dirty="0" smtClean="0">
                <a:ln w="22225">
                  <a:solidFill>
                    <a:schemeClr val="accent6">
                      <a:lumMod val="75000"/>
                    </a:schemeClr>
                  </a:solidFill>
                  <a:prstDash val="solid"/>
                </a:ln>
                <a:solidFill>
                  <a:schemeClr val="accent6">
                    <a:lumMod val="40000"/>
                    <a:lumOff val="60000"/>
                  </a:schemeClr>
                </a:solidFill>
                <a:effectLst/>
              </a:rPr>
              <a:t>Experimenting with….</a:t>
            </a:r>
          </a:p>
          <a:p>
            <a:pPr algn="ctr"/>
            <a:r>
              <a:rPr lang="en-GB" sz="5400" b="1" cap="none" spc="0" dirty="0" smtClean="0">
                <a:ln w="22225">
                  <a:solidFill>
                    <a:schemeClr val="accent6">
                      <a:lumMod val="75000"/>
                    </a:schemeClr>
                  </a:solidFill>
                  <a:prstDash val="solid"/>
                </a:ln>
                <a:solidFill>
                  <a:schemeClr val="accent6">
                    <a:lumMod val="40000"/>
                    <a:lumOff val="60000"/>
                  </a:schemeClr>
                </a:solidFill>
                <a:effectLst/>
              </a:rPr>
              <a:t>Gratitude and Relaxation</a:t>
            </a:r>
            <a:endParaRPr lang="en-GB" sz="5400" b="1" cap="none" spc="0" dirty="0">
              <a:ln w="22225">
                <a:solidFill>
                  <a:schemeClr val="accent6">
                    <a:lumMod val="75000"/>
                  </a:schemeClr>
                </a:solidFill>
                <a:prstDash val="solid"/>
              </a:ln>
              <a:solidFill>
                <a:schemeClr val="accent6">
                  <a:lumMod val="40000"/>
                  <a:lumOff val="60000"/>
                </a:schemeClr>
              </a:solidFill>
              <a:effectLst/>
            </a:endParaRPr>
          </a:p>
        </p:txBody>
      </p:sp>
    </p:spTree>
    <p:extLst>
      <p:ext uri="{BB962C8B-B14F-4D97-AF65-F5344CB8AC3E}">
        <p14:creationId xmlns:p14="http://schemas.microsoft.com/office/powerpoint/2010/main" val="21828701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ED3F92813A36D4293176D72A0CB1223" ma:contentTypeVersion="3" ma:contentTypeDescription="Create a new document." ma:contentTypeScope="" ma:versionID="d36ee3c3fe319339beac70bec4e8f549">
  <xsd:schema xmlns:xsd="http://www.w3.org/2001/XMLSchema" xmlns:xs="http://www.w3.org/2001/XMLSchema" xmlns:p="http://schemas.microsoft.com/office/2006/metadata/properties" xmlns:ns2="9b935f98-c462-4188-a0ad-b49566918f9c" targetNamespace="http://schemas.microsoft.com/office/2006/metadata/properties" ma:root="true" ma:fieldsID="cf4dba602467f788d8bc0dcdc6e03eb6" ns2:_="">
    <xsd:import namespace="9b935f98-c462-4188-a0ad-b49566918f9c"/>
    <xsd:element name="properties">
      <xsd:complexType>
        <xsd:sequence>
          <xsd:element name="documentManagement">
            <xsd:complexType>
              <xsd:all>
                <xsd:element ref="ns2:SharedWithUsers" minOccurs="0"/>
                <xsd:element ref="ns2:SharingHintHash"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b935f98-c462-4188-a0ad-b49566918f9c"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Sharing Hint Hash" ma:internalName="SharingHintHash" ma:readOnly="true">
      <xsd:simpleType>
        <xsd:restriction base="dms:Text"/>
      </xsd:simpleType>
    </xsd:element>
    <xsd:element name="SharedWithDetails" ma:index="1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9520591-D470-4899-AE82-F01278DBF641}">
  <ds:schemaRefs>
    <ds:schemaRef ds:uri="http://purl.org/dc/terms/"/>
    <ds:schemaRef ds:uri="http://www.w3.org/XML/1998/namespace"/>
    <ds:schemaRef ds:uri="http://purl.org/dc/dcmitype/"/>
    <ds:schemaRef ds:uri="http://purl.org/dc/elements/1.1/"/>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9b935f98-c462-4188-a0ad-b49566918f9c"/>
  </ds:schemaRefs>
</ds:datastoreItem>
</file>

<file path=customXml/itemProps2.xml><?xml version="1.0" encoding="utf-8"?>
<ds:datastoreItem xmlns:ds="http://schemas.openxmlformats.org/officeDocument/2006/customXml" ds:itemID="{0A8B0ADC-FBB8-4355-A0FD-B1FC4A5C54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b935f98-c462-4188-a0ad-b49566918f9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1540D8F-A52C-4FA2-BD1D-6E22A6C20B7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644</TotalTime>
  <Words>279</Words>
  <Application>Microsoft Office PowerPoint</Application>
  <PresentationFormat>On-screen Show (4:3)</PresentationFormat>
  <Paragraphs>35</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Times New Roman</vt:lpstr>
      <vt:lpstr>Office Theme</vt:lpstr>
      <vt:lpstr>Welcome!!  Think Good, Feel Good SkyCasts</vt:lpstr>
      <vt:lpstr>PowerPoint Presentation</vt:lpstr>
      <vt:lpstr>Think Good, Feel Good</vt:lpstr>
      <vt:lpstr>PowerPoint Presentation</vt:lpstr>
      <vt:lpstr>PowerPoint Presentation</vt:lpstr>
      <vt:lpstr>PowerPoint Presentation</vt:lpstr>
      <vt:lpstr>Why Think Positive?</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dc:title>
  <dc:creator>Allie</dc:creator>
  <cp:lastModifiedBy>Allie</cp:lastModifiedBy>
  <cp:revision>41</cp:revision>
  <dcterms:created xsi:type="dcterms:W3CDTF">2015-02-26T13:47:38Z</dcterms:created>
  <dcterms:modified xsi:type="dcterms:W3CDTF">2015-08-26T13:04:49Z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0x0101009ED3F92813A36D4293176D72A0CB1223</vt:lpwstr>
  </property>
</Properties>
</file>