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4" r:id="rId8"/>
    <p:sldId id="263"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038"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7B143D-782C-45B6-B40F-9AC3C0B56268}"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GB"/>
        </a:p>
      </dgm:t>
    </dgm:pt>
    <dgm:pt modelId="{CE8E1FE5-B4A6-4062-B95C-CFAB59DAE0A8}">
      <dgm:prSet phldrT="[Text]"/>
      <dgm:spPr/>
      <dgm:t>
        <a:bodyPr/>
        <a:lstStyle/>
        <a:p>
          <a:r>
            <a:rPr lang="en-GB" dirty="0" smtClean="0"/>
            <a:t>Knowing your rights</a:t>
          </a:r>
          <a:endParaRPr lang="en-GB" dirty="0"/>
        </a:p>
      </dgm:t>
    </dgm:pt>
    <dgm:pt modelId="{C4F7222E-75B3-4760-95D3-4157CC4A8D7A}" type="parTrans" cxnId="{F1AF055A-C37D-4BC9-9C37-02F9F839F980}">
      <dgm:prSet/>
      <dgm:spPr/>
      <dgm:t>
        <a:bodyPr/>
        <a:lstStyle/>
        <a:p>
          <a:endParaRPr lang="en-GB"/>
        </a:p>
      </dgm:t>
    </dgm:pt>
    <dgm:pt modelId="{9EFE52E0-D255-40E7-9623-B81071E619E6}" type="sibTrans" cxnId="{F1AF055A-C37D-4BC9-9C37-02F9F839F980}">
      <dgm:prSet/>
      <dgm:spPr/>
      <dgm:t>
        <a:bodyPr/>
        <a:lstStyle/>
        <a:p>
          <a:endParaRPr lang="en-GB"/>
        </a:p>
      </dgm:t>
    </dgm:pt>
    <dgm:pt modelId="{947C1EEA-82E8-4253-82F4-06228DCCEB5B}">
      <dgm:prSet phldrT="[Text]"/>
      <dgm:spPr/>
      <dgm:t>
        <a:bodyPr/>
        <a:lstStyle/>
        <a:p>
          <a:r>
            <a:rPr lang="en-GB" dirty="0" smtClean="0"/>
            <a:t>Finding your inner voice</a:t>
          </a:r>
          <a:endParaRPr lang="en-GB" dirty="0"/>
        </a:p>
      </dgm:t>
    </dgm:pt>
    <dgm:pt modelId="{3813513F-9E89-4F3E-8693-59009B961726}" type="parTrans" cxnId="{C6A02F12-18F1-4774-8A98-EF84BFF261FA}">
      <dgm:prSet/>
      <dgm:spPr/>
      <dgm:t>
        <a:bodyPr/>
        <a:lstStyle/>
        <a:p>
          <a:endParaRPr lang="en-GB"/>
        </a:p>
      </dgm:t>
    </dgm:pt>
    <dgm:pt modelId="{4D0C0B8C-4424-4F8B-87F4-2BEF5E10842C}" type="sibTrans" cxnId="{C6A02F12-18F1-4774-8A98-EF84BFF261FA}">
      <dgm:prSet/>
      <dgm:spPr/>
      <dgm:t>
        <a:bodyPr/>
        <a:lstStyle/>
        <a:p>
          <a:endParaRPr lang="en-GB"/>
        </a:p>
      </dgm:t>
    </dgm:pt>
    <dgm:pt modelId="{4CB81D47-D820-48A6-996A-A5454EDD970F}">
      <dgm:prSet phldrT="[Text]"/>
      <dgm:spPr/>
      <dgm:t>
        <a:bodyPr/>
        <a:lstStyle/>
        <a:p>
          <a:r>
            <a:rPr lang="en-GB" dirty="0" smtClean="0"/>
            <a:t>Accepting yourself</a:t>
          </a:r>
          <a:endParaRPr lang="en-GB" dirty="0"/>
        </a:p>
      </dgm:t>
    </dgm:pt>
    <dgm:pt modelId="{3BED0514-90EC-46B7-8861-003D982179C7}" type="sibTrans" cxnId="{93556868-75AC-4D08-A236-4AA11FF41E6B}">
      <dgm:prSet/>
      <dgm:spPr/>
      <dgm:t>
        <a:bodyPr/>
        <a:lstStyle/>
        <a:p>
          <a:endParaRPr lang="en-GB"/>
        </a:p>
      </dgm:t>
    </dgm:pt>
    <dgm:pt modelId="{EF3C74EC-5C61-4EF3-B050-024F09477AF3}" type="parTrans" cxnId="{93556868-75AC-4D08-A236-4AA11FF41E6B}">
      <dgm:prSet/>
      <dgm:spPr/>
      <dgm:t>
        <a:bodyPr/>
        <a:lstStyle/>
        <a:p>
          <a:endParaRPr lang="en-GB"/>
        </a:p>
      </dgm:t>
    </dgm:pt>
    <dgm:pt modelId="{8A678E93-7DA1-4A20-85D4-F1310746DD6D}">
      <dgm:prSet phldrT="[Text]"/>
      <dgm:spPr/>
      <dgm:t>
        <a:bodyPr/>
        <a:lstStyle/>
        <a:p>
          <a:r>
            <a:rPr lang="en-GB" dirty="0" smtClean="0"/>
            <a:t>Recipe for Recovery</a:t>
          </a:r>
          <a:endParaRPr lang="en-GB" dirty="0"/>
        </a:p>
      </dgm:t>
    </dgm:pt>
    <dgm:pt modelId="{0AD949D4-9C53-4A7F-9487-7A32180D6928}" type="parTrans" cxnId="{F4EB379E-4BEA-401A-B9CB-03254B49A4D3}">
      <dgm:prSet/>
      <dgm:spPr/>
      <dgm:t>
        <a:bodyPr/>
        <a:lstStyle/>
        <a:p>
          <a:endParaRPr lang="en-GB"/>
        </a:p>
      </dgm:t>
    </dgm:pt>
    <dgm:pt modelId="{9E381DAE-3632-4640-BE71-3F503F89A0EB}" type="sibTrans" cxnId="{F4EB379E-4BEA-401A-B9CB-03254B49A4D3}">
      <dgm:prSet/>
      <dgm:spPr/>
      <dgm:t>
        <a:bodyPr/>
        <a:lstStyle/>
        <a:p>
          <a:endParaRPr lang="en-GB"/>
        </a:p>
      </dgm:t>
    </dgm:pt>
    <dgm:pt modelId="{C03D9B1F-5F28-4682-8D06-6223BF8ED976}" type="pres">
      <dgm:prSet presAssocID="{937B143D-782C-45B6-B40F-9AC3C0B56268}" presName="Name0" presStyleCnt="0">
        <dgm:presLayoutVars>
          <dgm:chMax val="4"/>
          <dgm:resizeHandles val="exact"/>
        </dgm:presLayoutVars>
      </dgm:prSet>
      <dgm:spPr/>
      <dgm:t>
        <a:bodyPr/>
        <a:lstStyle/>
        <a:p>
          <a:endParaRPr lang="en-GB"/>
        </a:p>
      </dgm:t>
    </dgm:pt>
    <dgm:pt modelId="{E6044BB4-EC79-4873-881A-F3CDEC9B1FB3}" type="pres">
      <dgm:prSet presAssocID="{937B143D-782C-45B6-B40F-9AC3C0B56268}" presName="ellipse" presStyleLbl="trBgShp" presStyleIdx="0" presStyleCnt="1" custLinFactNeighborX="-1152" custLinFactNeighborY="-888"/>
      <dgm:spPr/>
    </dgm:pt>
    <dgm:pt modelId="{19772035-709B-45A6-A31F-2478B8AC2EB3}" type="pres">
      <dgm:prSet presAssocID="{937B143D-782C-45B6-B40F-9AC3C0B56268}" presName="arrow1" presStyleLbl="fgShp" presStyleIdx="0" presStyleCnt="1"/>
      <dgm:spPr/>
    </dgm:pt>
    <dgm:pt modelId="{CA38D03D-11F7-499E-8B5A-F6B8C2FE080A}" type="pres">
      <dgm:prSet presAssocID="{937B143D-782C-45B6-B40F-9AC3C0B56268}" presName="rectangle" presStyleLbl="revTx" presStyleIdx="0" presStyleCnt="1">
        <dgm:presLayoutVars>
          <dgm:bulletEnabled val="1"/>
        </dgm:presLayoutVars>
      </dgm:prSet>
      <dgm:spPr/>
      <dgm:t>
        <a:bodyPr/>
        <a:lstStyle/>
        <a:p>
          <a:endParaRPr lang="en-GB"/>
        </a:p>
      </dgm:t>
    </dgm:pt>
    <dgm:pt modelId="{F05CEB1D-0CFB-4E65-8DC4-1BF11146812C}" type="pres">
      <dgm:prSet presAssocID="{4CB81D47-D820-48A6-996A-A5454EDD970F}" presName="item1" presStyleLbl="node1" presStyleIdx="0" presStyleCnt="3">
        <dgm:presLayoutVars>
          <dgm:bulletEnabled val="1"/>
        </dgm:presLayoutVars>
      </dgm:prSet>
      <dgm:spPr/>
      <dgm:t>
        <a:bodyPr/>
        <a:lstStyle/>
        <a:p>
          <a:endParaRPr lang="en-GB"/>
        </a:p>
      </dgm:t>
    </dgm:pt>
    <dgm:pt modelId="{1564FC88-B9D4-4BE0-93B4-2F0064C148B1}" type="pres">
      <dgm:prSet presAssocID="{947C1EEA-82E8-4253-82F4-06228DCCEB5B}" presName="item2" presStyleLbl="node1" presStyleIdx="1" presStyleCnt="3">
        <dgm:presLayoutVars>
          <dgm:bulletEnabled val="1"/>
        </dgm:presLayoutVars>
      </dgm:prSet>
      <dgm:spPr/>
      <dgm:t>
        <a:bodyPr/>
        <a:lstStyle/>
        <a:p>
          <a:endParaRPr lang="en-GB"/>
        </a:p>
      </dgm:t>
    </dgm:pt>
    <dgm:pt modelId="{A4F73E73-7AB5-46AF-A913-EBFDA72DCF9D}" type="pres">
      <dgm:prSet presAssocID="{8A678E93-7DA1-4A20-85D4-F1310746DD6D}" presName="item3" presStyleLbl="node1" presStyleIdx="2" presStyleCnt="3">
        <dgm:presLayoutVars>
          <dgm:bulletEnabled val="1"/>
        </dgm:presLayoutVars>
      </dgm:prSet>
      <dgm:spPr/>
      <dgm:t>
        <a:bodyPr/>
        <a:lstStyle/>
        <a:p>
          <a:endParaRPr lang="en-GB"/>
        </a:p>
      </dgm:t>
    </dgm:pt>
    <dgm:pt modelId="{935E0527-97F4-40C3-BD9C-4636CB2F496B}" type="pres">
      <dgm:prSet presAssocID="{937B143D-782C-45B6-B40F-9AC3C0B56268}" presName="funnel" presStyleLbl="trAlignAcc1" presStyleIdx="0" presStyleCnt="1"/>
      <dgm:spPr/>
    </dgm:pt>
  </dgm:ptLst>
  <dgm:cxnLst>
    <dgm:cxn modelId="{C6A02F12-18F1-4774-8A98-EF84BFF261FA}" srcId="{937B143D-782C-45B6-B40F-9AC3C0B56268}" destId="{947C1EEA-82E8-4253-82F4-06228DCCEB5B}" srcOrd="2" destOrd="0" parTransId="{3813513F-9E89-4F3E-8693-59009B961726}" sibTransId="{4D0C0B8C-4424-4F8B-87F4-2BEF5E10842C}"/>
    <dgm:cxn modelId="{9662F2E4-11FA-4940-AA2A-04C9CE8D7448}" type="presOf" srcId="{CE8E1FE5-B4A6-4062-B95C-CFAB59DAE0A8}" destId="{A4F73E73-7AB5-46AF-A913-EBFDA72DCF9D}" srcOrd="0" destOrd="0" presId="urn:microsoft.com/office/officeart/2005/8/layout/funnel1"/>
    <dgm:cxn modelId="{F1AF055A-C37D-4BC9-9C37-02F9F839F980}" srcId="{937B143D-782C-45B6-B40F-9AC3C0B56268}" destId="{CE8E1FE5-B4A6-4062-B95C-CFAB59DAE0A8}" srcOrd="0" destOrd="0" parTransId="{C4F7222E-75B3-4760-95D3-4157CC4A8D7A}" sibTransId="{9EFE52E0-D255-40E7-9623-B81071E619E6}"/>
    <dgm:cxn modelId="{93556868-75AC-4D08-A236-4AA11FF41E6B}" srcId="{937B143D-782C-45B6-B40F-9AC3C0B56268}" destId="{4CB81D47-D820-48A6-996A-A5454EDD970F}" srcOrd="1" destOrd="0" parTransId="{EF3C74EC-5C61-4EF3-B050-024F09477AF3}" sibTransId="{3BED0514-90EC-46B7-8861-003D982179C7}"/>
    <dgm:cxn modelId="{DD046EBC-7A46-44D2-8605-98B2E723D9D8}" type="presOf" srcId="{947C1EEA-82E8-4253-82F4-06228DCCEB5B}" destId="{F05CEB1D-0CFB-4E65-8DC4-1BF11146812C}" srcOrd="0" destOrd="0" presId="urn:microsoft.com/office/officeart/2005/8/layout/funnel1"/>
    <dgm:cxn modelId="{42F3CB0E-CF50-4AFF-AE8E-CE5E6E8ED9F3}" type="presOf" srcId="{4CB81D47-D820-48A6-996A-A5454EDD970F}" destId="{1564FC88-B9D4-4BE0-93B4-2F0064C148B1}" srcOrd="0" destOrd="0" presId="urn:microsoft.com/office/officeart/2005/8/layout/funnel1"/>
    <dgm:cxn modelId="{A296BE9A-79AD-4856-B4EA-B0AD8A9B2C20}" type="presOf" srcId="{937B143D-782C-45B6-B40F-9AC3C0B56268}" destId="{C03D9B1F-5F28-4682-8D06-6223BF8ED976}" srcOrd="0" destOrd="0" presId="urn:microsoft.com/office/officeart/2005/8/layout/funnel1"/>
    <dgm:cxn modelId="{57AB96ED-3C47-4742-BA06-4C9F443B9CCF}" type="presOf" srcId="{8A678E93-7DA1-4A20-85D4-F1310746DD6D}" destId="{CA38D03D-11F7-499E-8B5A-F6B8C2FE080A}" srcOrd="0" destOrd="0" presId="urn:microsoft.com/office/officeart/2005/8/layout/funnel1"/>
    <dgm:cxn modelId="{F4EB379E-4BEA-401A-B9CB-03254B49A4D3}" srcId="{937B143D-782C-45B6-B40F-9AC3C0B56268}" destId="{8A678E93-7DA1-4A20-85D4-F1310746DD6D}" srcOrd="3" destOrd="0" parTransId="{0AD949D4-9C53-4A7F-9487-7A32180D6928}" sibTransId="{9E381DAE-3632-4640-BE71-3F503F89A0EB}"/>
    <dgm:cxn modelId="{78200607-8794-43B9-BC5A-B9D6F723953B}" type="presParOf" srcId="{C03D9B1F-5F28-4682-8D06-6223BF8ED976}" destId="{E6044BB4-EC79-4873-881A-F3CDEC9B1FB3}" srcOrd="0" destOrd="0" presId="urn:microsoft.com/office/officeart/2005/8/layout/funnel1"/>
    <dgm:cxn modelId="{FD99F1E5-63CA-4CBE-A559-B05F74AF7701}" type="presParOf" srcId="{C03D9B1F-5F28-4682-8D06-6223BF8ED976}" destId="{19772035-709B-45A6-A31F-2478B8AC2EB3}" srcOrd="1" destOrd="0" presId="urn:microsoft.com/office/officeart/2005/8/layout/funnel1"/>
    <dgm:cxn modelId="{562B2F45-8255-406B-AA6C-491AB2916A54}" type="presParOf" srcId="{C03D9B1F-5F28-4682-8D06-6223BF8ED976}" destId="{CA38D03D-11F7-499E-8B5A-F6B8C2FE080A}" srcOrd="2" destOrd="0" presId="urn:microsoft.com/office/officeart/2005/8/layout/funnel1"/>
    <dgm:cxn modelId="{D3EDCECE-71D6-49FA-8C31-7C072B35BA18}" type="presParOf" srcId="{C03D9B1F-5F28-4682-8D06-6223BF8ED976}" destId="{F05CEB1D-0CFB-4E65-8DC4-1BF11146812C}" srcOrd="3" destOrd="0" presId="urn:microsoft.com/office/officeart/2005/8/layout/funnel1"/>
    <dgm:cxn modelId="{2B668E05-3C0D-4E42-80FD-00135C6AE9ED}" type="presParOf" srcId="{C03D9B1F-5F28-4682-8D06-6223BF8ED976}" destId="{1564FC88-B9D4-4BE0-93B4-2F0064C148B1}" srcOrd="4" destOrd="0" presId="urn:microsoft.com/office/officeart/2005/8/layout/funnel1"/>
    <dgm:cxn modelId="{75DEA1EA-E3E5-4BA3-98E9-D318C239AAC3}" type="presParOf" srcId="{C03D9B1F-5F28-4682-8D06-6223BF8ED976}" destId="{A4F73E73-7AB5-46AF-A913-EBFDA72DCF9D}" srcOrd="5" destOrd="0" presId="urn:microsoft.com/office/officeart/2005/8/layout/funnel1"/>
    <dgm:cxn modelId="{BDB651CD-FD19-4DD4-B2B9-FE4C29447167}" type="presParOf" srcId="{C03D9B1F-5F28-4682-8D06-6223BF8ED976}" destId="{935E0527-97F4-40C3-BD9C-4636CB2F496B}"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15/04/2015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989B5-A938-468C-816E-2713C93B9BED}" type="datetimeFigureOut">
              <a:rPr lang="en-GB" smtClean="0"/>
              <a:pPr/>
              <a:t>15/04/2015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36206-3D43-470B-99F3-6FF8409B8F2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smtClean="0"/>
              <a:t>Welcome!!</a:t>
            </a:r>
            <a:r>
              <a:rPr lang="en-GB" dirty="0" smtClean="0"/>
              <a:t/>
            </a:r>
            <a:br>
              <a:rPr lang="en-GB" dirty="0" smtClean="0"/>
            </a:br>
            <a:r>
              <a:rPr lang="en-GB" dirty="0" smtClean="0"/>
              <a:t/>
            </a:r>
            <a:br>
              <a:rPr lang="en-GB" dirty="0" smtClean="0"/>
            </a:br>
            <a:r>
              <a:rPr lang="en-GB" dirty="0" smtClean="0"/>
              <a:t>Coping with Peer Pressure</a:t>
            </a:r>
            <a:br>
              <a:rPr lang="en-GB" dirty="0" smtClean="0"/>
            </a:br>
            <a:r>
              <a:rPr lang="en-GB" dirty="0" err="1" smtClean="0"/>
              <a:t>SkyCast</a:t>
            </a:r>
            <a:endParaRPr lang="en-GB" dirty="0"/>
          </a:p>
        </p:txBody>
      </p:sp>
      <p:sp>
        <p:nvSpPr>
          <p:cNvPr id="3" name="Rounded Rectangle 2"/>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llie\Documents\Peer pressure SkyCast\imoji.png"/>
          <p:cNvPicPr>
            <a:picLocks noChangeAspect="1" noChangeArrowheads="1"/>
          </p:cNvPicPr>
          <p:nvPr/>
        </p:nvPicPr>
        <p:blipFill>
          <a:blip r:embed="rId2" cstate="print"/>
          <a:srcRect/>
          <a:stretch>
            <a:fillRect/>
          </a:stretch>
        </p:blipFill>
        <p:spPr bwMode="auto">
          <a:xfrm>
            <a:off x="1547664" y="260648"/>
            <a:ext cx="6236844" cy="6268343"/>
          </a:xfrm>
          <a:prstGeom prst="rect">
            <a:avLst/>
          </a:prstGeom>
          <a:noFill/>
        </p:spPr>
      </p:pic>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3" cstate="print"/>
          <a:srcRect/>
          <a:stretch>
            <a:fillRect/>
          </a:stretch>
        </p:blipFill>
        <p:spPr bwMode="auto">
          <a:xfrm>
            <a:off x="182575" y="5445224"/>
            <a:ext cx="1653121" cy="137336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p Arrow 3"/>
          <p:cNvSpPr/>
          <p:nvPr/>
        </p:nvSpPr>
        <p:spPr>
          <a:xfrm rot="5400000">
            <a:off x="7524328" y="2924944"/>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Left Arrow 4"/>
          <p:cNvSpPr/>
          <p:nvPr/>
        </p:nvSpPr>
        <p:spPr>
          <a:xfrm>
            <a:off x="899592" y="155679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Left Arrow 6"/>
          <p:cNvSpPr/>
          <p:nvPr/>
        </p:nvSpPr>
        <p:spPr>
          <a:xfrm>
            <a:off x="827584" y="479715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10" name="Up Arrow 9"/>
          <p:cNvSpPr/>
          <p:nvPr/>
        </p:nvSpPr>
        <p:spPr>
          <a:xfrm>
            <a:off x="4139952" y="548680"/>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Coping with Peer Pressure</a:t>
            </a:r>
            <a:endParaRPr lang="en-GB" dirty="0"/>
          </a:p>
        </p:txBody>
      </p:sp>
      <p:sp>
        <p:nvSpPr>
          <p:cNvPr id="3" name="Content Placeholder 2"/>
          <p:cNvSpPr>
            <a:spLocks noGrp="1"/>
          </p:cNvSpPr>
          <p:nvPr>
            <p:ph idx="1"/>
          </p:nvPr>
        </p:nvSpPr>
        <p:spPr/>
        <p:txBody>
          <a:bodyPr>
            <a:normAutofit/>
          </a:bodyPr>
          <a:lstStyle/>
          <a:p>
            <a:pPr marL="0" lvl="0" indent="0">
              <a:buNone/>
            </a:pPr>
            <a:r>
              <a:rPr lang="en-GB" sz="2200" dirty="0" smtClean="0"/>
              <a:t>Today’s Aims: </a:t>
            </a:r>
          </a:p>
          <a:p>
            <a:pPr lvl="0"/>
            <a:r>
              <a:rPr lang="en-GB" sz="2200" dirty="0" smtClean="0"/>
              <a:t>To </a:t>
            </a:r>
            <a:r>
              <a:rPr lang="en-GB" sz="2200" dirty="0"/>
              <a:t>look at peer pressure and help you know if you’re experiencing </a:t>
            </a:r>
            <a:r>
              <a:rPr lang="en-GB" sz="2200" dirty="0" smtClean="0"/>
              <a:t>it</a:t>
            </a:r>
          </a:p>
          <a:p>
            <a:pPr lvl="0"/>
            <a:endParaRPr lang="en-GB" sz="2200" dirty="0"/>
          </a:p>
          <a:p>
            <a:pPr lvl="0"/>
            <a:r>
              <a:rPr lang="en-GB" sz="2200" dirty="0"/>
              <a:t>To look at practical and positive tips that can help you </a:t>
            </a:r>
            <a:r>
              <a:rPr lang="en-GB" sz="2200" dirty="0" smtClean="0"/>
              <a:t>cope</a:t>
            </a:r>
          </a:p>
          <a:p>
            <a:pPr marL="0" lvl="0" indent="0">
              <a:buNone/>
            </a:pPr>
            <a:endParaRPr lang="en-GB" sz="2200" dirty="0"/>
          </a:p>
          <a:p>
            <a:pPr lvl="0"/>
            <a:r>
              <a:rPr lang="en-GB" sz="2200" dirty="0"/>
              <a:t>To help you to know your rights and feel more </a:t>
            </a:r>
            <a:r>
              <a:rPr lang="en-GB" sz="2200" dirty="0" smtClean="0"/>
              <a:t>assertive</a:t>
            </a:r>
          </a:p>
          <a:p>
            <a:pPr marL="0" lvl="0" indent="0">
              <a:buNone/>
            </a:pPr>
            <a:endParaRPr lang="en-GB" sz="2200" dirty="0"/>
          </a:p>
          <a:p>
            <a:pPr lvl="0"/>
            <a:r>
              <a:rPr lang="en-GB" sz="2200" dirty="0"/>
              <a:t>To give you a space to let your feelings out – people will take you seriously in the </a:t>
            </a:r>
            <a:r>
              <a:rPr lang="en-GB" sz="2200" dirty="0" err="1"/>
              <a:t>SkyCasts</a:t>
            </a:r>
            <a:r>
              <a:rPr lang="en-GB" sz="2200" dirty="0"/>
              <a:t> session, but you only have to share as much or as little as you like!</a:t>
            </a:r>
          </a:p>
          <a:p>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730695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772406"/>
            <a:ext cx="7992888" cy="5401479"/>
          </a:xfrm>
          <a:prstGeom prst="rect">
            <a:avLst/>
          </a:prstGeom>
        </p:spPr>
        <p:txBody>
          <a:bodyPr wrap="square">
            <a:spAutoFit/>
          </a:bodyPr>
          <a:lstStyle/>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1. Firstly</a:t>
            </a:r>
            <a:r>
              <a:rPr lang="en-GB" sz="2000" dirty="0">
                <a:latin typeface="Calibri" panose="020F0502020204030204" pitchFamily="34" charset="0"/>
                <a:ea typeface="Calibri" panose="020F0502020204030204" pitchFamily="34" charset="0"/>
                <a:cs typeface="Times New Roman" panose="02020603050405020304" pitchFamily="18" charset="0"/>
              </a:rPr>
              <a:t>, we agree that everything that is said in the session is confidential and that we won’t discuss it with anyone outside of this session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2. We </a:t>
            </a:r>
            <a:r>
              <a:rPr lang="en-GB" sz="2000" dirty="0">
                <a:latin typeface="Calibri" panose="020F0502020204030204" pitchFamily="34" charset="0"/>
                <a:ea typeface="Calibri" panose="020F0502020204030204" pitchFamily="34" charset="0"/>
                <a:cs typeface="Times New Roman" panose="02020603050405020304" pitchFamily="18" charset="0"/>
              </a:rPr>
              <a:t>all agree to listen to each other and give people a supportive space where they can let their feelings out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3. We </a:t>
            </a:r>
            <a:r>
              <a:rPr lang="en-GB" sz="2000" dirty="0">
                <a:latin typeface="Calibri" panose="020F0502020204030204" pitchFamily="34" charset="0"/>
                <a:ea typeface="Calibri" panose="020F0502020204030204" pitchFamily="34" charset="0"/>
                <a:cs typeface="Times New Roman" panose="02020603050405020304" pitchFamily="18" charset="0"/>
              </a:rPr>
              <a:t>will treat each other with respect, take each other’s views seriously and do our best to try and understand where people are coming from, even if we disagree with something they are saying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4. We </a:t>
            </a:r>
            <a:r>
              <a:rPr lang="en-GB" sz="2000" dirty="0">
                <a:latin typeface="Calibri" panose="020F0502020204030204" pitchFamily="34" charset="0"/>
                <a:ea typeface="Calibri" panose="020F0502020204030204" pitchFamily="34" charset="0"/>
                <a:cs typeface="Times New Roman" panose="02020603050405020304" pitchFamily="18" charset="0"/>
              </a:rPr>
              <a:t>all agree that we are entitled to share as much or as little as we want – there’s no obligation to say anything during these sessions, but also if you want some time to talk about your situation, that’s </a:t>
            </a:r>
            <a:r>
              <a:rPr lang="en-GB" sz="2000" dirty="0" smtClean="0">
                <a:latin typeface="Calibri" panose="020F0502020204030204" pitchFamily="34" charset="0"/>
                <a:ea typeface="Calibri" panose="020F0502020204030204" pitchFamily="34" charset="0"/>
                <a:cs typeface="Times New Roman" panose="02020603050405020304" pitchFamily="18" charset="0"/>
              </a:rPr>
              <a:t>okay…</a:t>
            </a:r>
          </a:p>
          <a:p>
            <a:pPr lvl="0">
              <a:lnSpc>
                <a:spcPct val="115000"/>
              </a:lnSpc>
              <a:spcAft>
                <a:spcPts val="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	           </a:t>
            </a:r>
            <a:r>
              <a:rPr lang="en-GB" sz="2000" b="1" dirty="0" smtClean="0">
                <a:latin typeface="Calibri" panose="020F0502020204030204" pitchFamily="34" charset="0"/>
                <a:ea typeface="Calibri" panose="020F0502020204030204" pitchFamily="34" charset="0"/>
                <a:cs typeface="Times New Roman" panose="02020603050405020304" pitchFamily="18" charset="0"/>
              </a:rPr>
              <a:t>KEEPING THINGS PRIVATE AND CONFIDENTIAL</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2156139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7704" y="3437387"/>
            <a:ext cx="5472608" cy="707886"/>
          </a:xfrm>
          <a:prstGeom prst="rect">
            <a:avLst/>
          </a:prstGeom>
        </p:spPr>
        <p:txBody>
          <a:bodyPr wrap="square">
            <a:spAutoFit/>
          </a:bodyPr>
          <a:lstStyle/>
          <a:p>
            <a:r>
              <a:rPr lang="en-GB" sz="2000" dirty="0" smtClean="0">
                <a:latin typeface="Calibri" panose="020F0502020204030204" pitchFamily="34" charset="0"/>
                <a:ea typeface="Calibri" panose="020F0502020204030204" pitchFamily="34" charset="0"/>
                <a:cs typeface="Times New Roman" panose="02020603050405020304" pitchFamily="18" charset="0"/>
              </a:rPr>
              <a:t>“peer </a:t>
            </a:r>
            <a:r>
              <a:rPr lang="en-GB" sz="2000" dirty="0">
                <a:latin typeface="Calibri" panose="020F0502020204030204" pitchFamily="34" charset="0"/>
                <a:ea typeface="Calibri" panose="020F0502020204030204" pitchFamily="34" charset="0"/>
                <a:cs typeface="Times New Roman" panose="02020603050405020304" pitchFamily="18" charset="0"/>
              </a:rPr>
              <a:t>pressure </a:t>
            </a:r>
            <a:r>
              <a:rPr lang="en-GB" sz="2000" dirty="0" smtClean="0">
                <a:latin typeface="Calibri" panose="020F0502020204030204" pitchFamily="34" charset="0"/>
                <a:ea typeface="Calibri" panose="020F0502020204030204" pitchFamily="34" charset="0"/>
                <a:cs typeface="Times New Roman" panose="02020603050405020304" pitchFamily="18" charset="0"/>
              </a:rPr>
              <a:t>is </a:t>
            </a:r>
            <a:r>
              <a:rPr lang="en-GB" sz="2000" dirty="0">
                <a:latin typeface="Calibri" panose="020F0502020204030204" pitchFamily="34" charset="0"/>
                <a:ea typeface="Calibri" panose="020F0502020204030204" pitchFamily="34" charset="0"/>
                <a:cs typeface="Times New Roman" panose="02020603050405020304" pitchFamily="18" charset="0"/>
              </a:rPr>
              <a:t>feeling like you have to do something just because your friends are doing </a:t>
            </a:r>
            <a:r>
              <a:rPr lang="en-GB" sz="2000" dirty="0" smtClean="0">
                <a:latin typeface="Calibri" panose="020F0502020204030204" pitchFamily="34" charset="0"/>
                <a:ea typeface="Calibri" panose="020F0502020204030204" pitchFamily="34" charset="0"/>
                <a:cs typeface="Times New Roman" panose="02020603050405020304" pitchFamily="18" charset="0"/>
              </a:rPr>
              <a:t>it” </a:t>
            </a:r>
            <a:endParaRPr lang="en-GB" sz="2000" dirty="0"/>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AutoShape 2" descr="Image result for childline"/>
          <p:cNvSpPr>
            <a:spLocks noChangeAspect="1" noChangeArrowheads="1"/>
          </p:cNvSpPr>
          <p:nvPr/>
        </p:nvSpPr>
        <p:spPr bwMode="auto">
          <a:xfrm>
            <a:off x="-4084851" y="4357489"/>
            <a:ext cx="129575" cy="1295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8" name="Picture 4" descr="http://www.communityni.org/sites/default/files/images/cl_logo_no_number-sm_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5696" y="1484784"/>
            <a:ext cx="5377363" cy="1360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6939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978" y="0"/>
            <a:ext cx="9206850" cy="6869725"/>
          </a:xfrm>
        </p:spPr>
      </p:pic>
    </p:spTree>
    <p:extLst>
      <p:ext uri="{BB962C8B-B14F-4D97-AF65-F5344CB8AC3E}">
        <p14:creationId xmlns:p14="http://schemas.microsoft.com/office/powerpoint/2010/main" val="3783451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Tips for Assertiveness</a:t>
            </a:r>
            <a:endParaRPr lang="en-GB" dirty="0"/>
          </a:p>
        </p:txBody>
      </p:sp>
      <p:sp>
        <p:nvSpPr>
          <p:cNvPr id="4" name="Rectangle 3"/>
          <p:cNvSpPr/>
          <p:nvPr/>
        </p:nvSpPr>
        <p:spPr>
          <a:xfrm>
            <a:off x="539552" y="1475656"/>
            <a:ext cx="8147248" cy="3985706"/>
          </a:xfrm>
          <a:prstGeom prst="rect">
            <a:avLst/>
          </a:prstGeom>
        </p:spPr>
        <p:txBody>
          <a:bodyPr wrap="square">
            <a:spAutoFit/>
          </a:bodyPr>
          <a:lstStyle/>
          <a:p>
            <a:pPr marL="342900" lvl="0" indent="-342900">
              <a:lnSpc>
                <a:spcPct val="115000"/>
              </a:lnSpc>
              <a:spcAft>
                <a:spcPts val="0"/>
              </a:spcAft>
              <a:buFont typeface="Symbol" panose="05050102010706020507" pitchFamily="18" charset="2"/>
              <a:buChar char=""/>
            </a:pPr>
            <a:r>
              <a:rPr lang="en-GB" sz="20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Practice </a:t>
            </a:r>
            <a:r>
              <a:rPr lang="en-GB" sz="2000" dirty="0">
                <a:solidFill>
                  <a:srgbClr val="000000"/>
                </a:solidFill>
                <a:latin typeface="Calibri" panose="020F0502020204030204" pitchFamily="34" charset="0"/>
                <a:ea typeface="Times New Roman" panose="02020603050405020304" pitchFamily="18" charset="0"/>
                <a:cs typeface="Arial" panose="020B0604020202020204" pitchFamily="34" charset="0"/>
              </a:rPr>
              <a:t>what you want to say first, or try writing it </a:t>
            </a:r>
            <a:r>
              <a:rPr lang="en-GB" sz="20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down</a:t>
            </a: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GB" sz="20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Act </a:t>
            </a:r>
            <a:r>
              <a:rPr lang="en-GB" sz="2000" dirty="0">
                <a:solidFill>
                  <a:srgbClr val="000000"/>
                </a:solidFill>
                <a:latin typeface="Calibri" panose="020F0502020204030204" pitchFamily="34" charset="0"/>
                <a:ea typeface="Times New Roman" panose="02020603050405020304" pitchFamily="18" charset="0"/>
                <a:cs typeface="Arial" panose="020B0604020202020204" pitchFamily="34" charset="0"/>
              </a:rPr>
              <a:t>calm and </a:t>
            </a:r>
            <a:r>
              <a:rPr lang="en-GB" sz="20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confident</a:t>
            </a: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GB" sz="20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Make </a:t>
            </a:r>
            <a:r>
              <a:rPr lang="en-GB" sz="2000" dirty="0">
                <a:solidFill>
                  <a:srgbClr val="000000"/>
                </a:solidFill>
                <a:latin typeface="Calibri" panose="020F0502020204030204" pitchFamily="34" charset="0"/>
                <a:ea typeface="Times New Roman" panose="02020603050405020304" pitchFamily="18" charset="0"/>
                <a:cs typeface="Arial" panose="020B0604020202020204" pitchFamily="34" charset="0"/>
              </a:rPr>
              <a:t>eye </a:t>
            </a:r>
            <a:r>
              <a:rPr lang="en-GB" sz="20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contact</a:t>
            </a: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GB" sz="20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Say </a:t>
            </a:r>
            <a:r>
              <a:rPr lang="en-GB" sz="2000" dirty="0">
                <a:solidFill>
                  <a:srgbClr val="000000"/>
                </a:solidFill>
                <a:latin typeface="Calibri" panose="020F0502020204030204" pitchFamily="34" charset="0"/>
                <a:ea typeface="Times New Roman" panose="02020603050405020304" pitchFamily="18" charset="0"/>
                <a:cs typeface="Arial" panose="020B0604020202020204" pitchFamily="34" charset="0"/>
              </a:rPr>
              <a:t>what you want, clearly and </a:t>
            </a:r>
            <a:r>
              <a:rPr lang="en-GB" sz="20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politely</a:t>
            </a: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GB" sz="2000" dirty="0">
                <a:solidFill>
                  <a:srgbClr val="000000"/>
                </a:solidFill>
                <a:latin typeface="Calibri" panose="020F0502020204030204" pitchFamily="34" charset="0"/>
                <a:ea typeface="Times New Roman" panose="02020603050405020304" pitchFamily="18" charset="0"/>
                <a:cs typeface="Arial" panose="020B0604020202020204" pitchFamily="34" charset="0"/>
              </a:rPr>
              <a:t>Get someone supportive to give you moral </a:t>
            </a:r>
            <a:r>
              <a:rPr lang="en-GB" sz="2000"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support</a:t>
            </a: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en-GB" sz="2000" dirty="0">
                <a:solidFill>
                  <a:srgbClr val="000000"/>
                </a:solidFill>
                <a:latin typeface="Calibri" panose="020F0502020204030204" pitchFamily="34" charset="0"/>
                <a:ea typeface="Times New Roman" panose="02020603050405020304" pitchFamily="18" charset="0"/>
                <a:cs typeface="Arial" panose="020B0604020202020204" pitchFamily="34" charset="0"/>
              </a:rPr>
              <a:t>Don’t apologise for asking for what you need.</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399550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Coping with Peer Pressure</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5249557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7"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853107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299</Words>
  <Application>Microsoft Office PowerPoint</Application>
  <PresentationFormat>On-screen Show (4:3)</PresentationFormat>
  <Paragraphs>37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Symbol</vt:lpstr>
      <vt:lpstr>Times New Roman</vt:lpstr>
      <vt:lpstr>Office Theme</vt:lpstr>
      <vt:lpstr>Welcome!!  Coping with Peer Pressure SkyCast</vt:lpstr>
      <vt:lpstr>PowerPoint Presentation</vt:lpstr>
      <vt:lpstr>PowerPoint Presentation</vt:lpstr>
      <vt:lpstr>Coping with Peer Pressure</vt:lpstr>
      <vt:lpstr>PowerPoint Presentation</vt:lpstr>
      <vt:lpstr>PowerPoint Presentation</vt:lpstr>
      <vt:lpstr>PowerPoint Presentation</vt:lpstr>
      <vt:lpstr>Tips for Assertiveness</vt:lpstr>
      <vt:lpstr>Coping with Peer Pressure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Allie</dc:creator>
  <cp:lastModifiedBy>Karen Stott</cp:lastModifiedBy>
  <cp:revision>13</cp:revision>
  <dcterms:created xsi:type="dcterms:W3CDTF">2015-02-26T13:47:38Z</dcterms:created>
  <dcterms:modified xsi:type="dcterms:W3CDTF">2015-04-15T14:35:33Z</dcterms:modified>
</cp:coreProperties>
</file>