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9" r:id="rId4"/>
    <p:sldId id="258"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25/03/2015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25/03/2015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nhs.uk/conditions/Suicide/Pages/Introduction.aspx" TargetMode="External"/><Relationship Id="rId2" Type="http://schemas.openxmlformats.org/officeDocument/2006/relationships/hyperlink" Target="http://www.nhs.uk/conditions/stress-anxiety-depression/pages/understanding-panic.aspx"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nhs.uk/conditions/self-injury/Pages/Introduction.asp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nhs.uk/conditions/periods/pages/introduction.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GB" sz="3200" b="1" dirty="0"/>
              <a:t>“Depression can be complex and vary widely between people. </a:t>
            </a:r>
            <a:r>
              <a:rPr lang="en-GB" sz="3200" b="1" dirty="0"/>
              <a:t/>
            </a:r>
            <a:br>
              <a:rPr lang="en-GB" sz="3200" b="1" dirty="0"/>
            </a:br>
            <a:r>
              <a:rPr lang="en-GB" sz="3200" b="1" dirty="0" smtClean="0"/>
              <a:t>As </a:t>
            </a:r>
            <a:r>
              <a:rPr lang="en-GB" sz="3200" b="1" dirty="0"/>
              <a:t>a general rule, if you are depressed, you feel sad, hopeless and lose interest in things you used to enjoy. </a:t>
            </a:r>
            <a:r>
              <a:rPr lang="en-GB" sz="3200" b="1" dirty="0" smtClean="0"/>
              <a:t/>
            </a:r>
            <a:br>
              <a:rPr lang="en-GB" sz="3200" b="1" dirty="0" smtClean="0"/>
            </a:br>
            <a:r>
              <a:rPr lang="en-GB" sz="3200" dirty="0" smtClean="0"/>
              <a:t>T</a:t>
            </a:r>
            <a:r>
              <a:rPr lang="en-GB" sz="3200" b="1" dirty="0" smtClean="0"/>
              <a:t>he </a:t>
            </a:r>
            <a:r>
              <a:rPr lang="en-GB" sz="3200" b="1" dirty="0"/>
              <a:t>symptoms persist for weeks or months and are bad enough to interfere with your work, social life and family life</a:t>
            </a:r>
            <a:r>
              <a:rPr lang="en-GB" sz="3200" dirty="0"/>
              <a:t>”. </a:t>
            </a:r>
            <a:endParaRPr lang="en-GB" sz="3200"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8011"/>
            <a:ext cx="8229600" cy="5197253"/>
          </a:xfrm>
        </p:spPr>
        <p:txBody>
          <a:bodyPr>
            <a:normAutofit fontScale="92500" lnSpcReduction="10000"/>
          </a:bodyPr>
          <a:lstStyle/>
          <a:p>
            <a:pPr marL="0" indent="0">
              <a:buNone/>
            </a:pPr>
            <a:r>
              <a:rPr lang="en-GB" sz="2400" b="1" dirty="0" smtClean="0">
                <a:solidFill>
                  <a:srgbClr val="578300"/>
                </a:solidFill>
                <a:latin typeface="Calibri" panose="020F0502020204030204" pitchFamily="34" charset="0"/>
                <a:ea typeface="Times New Roman" panose="02020603050405020304" pitchFamily="18" charset="0"/>
                <a:cs typeface="Arial" panose="020B0604020202020204" pitchFamily="34" charset="0"/>
              </a:rPr>
              <a:t>	</a:t>
            </a:r>
            <a:r>
              <a:rPr lang="en-GB" sz="2400" b="1" dirty="0">
                <a:solidFill>
                  <a:schemeClr val="accent3">
                    <a:lumMod val="75000"/>
                  </a:schemeClr>
                </a:solidFill>
                <a:latin typeface="+mj-lt"/>
              </a:rPr>
              <a:t>Psychological symptoms include</a:t>
            </a:r>
            <a:r>
              <a:rPr lang="en-GB" sz="2400" b="1" dirty="0" smtClean="0">
                <a:solidFill>
                  <a:schemeClr val="accent3">
                    <a:lumMod val="75000"/>
                  </a:schemeClr>
                </a:solidFill>
                <a:latin typeface="+mj-lt"/>
              </a:rPr>
              <a:t>:</a:t>
            </a:r>
          </a:p>
          <a:p>
            <a:pPr marL="0" indent="0">
              <a:buNone/>
            </a:pPr>
            <a:endParaRPr lang="en-GB" sz="2400" b="1" dirty="0">
              <a:latin typeface="+mj-lt"/>
            </a:endParaRPr>
          </a:p>
          <a:p>
            <a:pPr lvl="0">
              <a:spcAft>
                <a:spcPts val="200"/>
              </a:spcAft>
            </a:pPr>
            <a:r>
              <a:rPr lang="en-GB" sz="2400" dirty="0">
                <a:latin typeface="+mj-lt"/>
              </a:rPr>
              <a:t>continuous low mood or sadness</a:t>
            </a:r>
          </a:p>
          <a:p>
            <a:pPr lvl="0">
              <a:spcAft>
                <a:spcPts val="200"/>
              </a:spcAft>
            </a:pPr>
            <a:r>
              <a:rPr lang="en-GB" sz="2400" dirty="0">
                <a:latin typeface="+mj-lt"/>
              </a:rPr>
              <a:t>feeling hopeless and helpless</a:t>
            </a:r>
          </a:p>
          <a:p>
            <a:pPr lvl="0">
              <a:spcAft>
                <a:spcPts val="200"/>
              </a:spcAft>
            </a:pPr>
            <a:r>
              <a:rPr lang="en-GB" sz="2400" dirty="0">
                <a:latin typeface="+mj-lt"/>
              </a:rPr>
              <a:t>having low self-esteem </a:t>
            </a:r>
          </a:p>
          <a:p>
            <a:pPr lvl="0">
              <a:spcAft>
                <a:spcPts val="200"/>
              </a:spcAft>
            </a:pPr>
            <a:r>
              <a:rPr lang="en-GB" sz="2400" dirty="0">
                <a:latin typeface="+mj-lt"/>
              </a:rPr>
              <a:t>feeling tearful</a:t>
            </a:r>
          </a:p>
          <a:p>
            <a:pPr lvl="0">
              <a:spcAft>
                <a:spcPts val="200"/>
              </a:spcAft>
            </a:pPr>
            <a:r>
              <a:rPr lang="en-GB" sz="2400" dirty="0">
                <a:latin typeface="+mj-lt"/>
              </a:rPr>
              <a:t>feeling guilt-ridden</a:t>
            </a:r>
          </a:p>
          <a:p>
            <a:pPr lvl="0">
              <a:spcAft>
                <a:spcPts val="200"/>
              </a:spcAft>
            </a:pPr>
            <a:r>
              <a:rPr lang="en-GB" sz="2400" dirty="0">
                <a:latin typeface="+mj-lt"/>
              </a:rPr>
              <a:t>feeling irritable and intolerant of others </a:t>
            </a:r>
          </a:p>
          <a:p>
            <a:pPr lvl="0">
              <a:spcAft>
                <a:spcPts val="200"/>
              </a:spcAft>
            </a:pPr>
            <a:r>
              <a:rPr lang="en-GB" sz="2400" dirty="0">
                <a:latin typeface="+mj-lt"/>
              </a:rPr>
              <a:t>having no motivation or interest in things</a:t>
            </a:r>
          </a:p>
          <a:p>
            <a:pPr lvl="0">
              <a:spcAft>
                <a:spcPts val="200"/>
              </a:spcAft>
            </a:pPr>
            <a:r>
              <a:rPr lang="en-GB" sz="2400" dirty="0">
                <a:latin typeface="+mj-lt"/>
              </a:rPr>
              <a:t>finding it difficult to make decisions</a:t>
            </a:r>
          </a:p>
          <a:p>
            <a:pPr lvl="0">
              <a:spcAft>
                <a:spcPts val="200"/>
              </a:spcAft>
            </a:pPr>
            <a:r>
              <a:rPr lang="en-GB" sz="2400" dirty="0">
                <a:latin typeface="+mj-lt"/>
              </a:rPr>
              <a:t>not getting any enjoyment out of life</a:t>
            </a:r>
          </a:p>
          <a:p>
            <a:pPr lvl="0">
              <a:spcAft>
                <a:spcPts val="200"/>
              </a:spcAft>
            </a:pPr>
            <a:r>
              <a:rPr lang="en-GB" sz="2400" dirty="0">
                <a:latin typeface="+mj-lt"/>
              </a:rPr>
              <a:t>feeling </a:t>
            </a:r>
            <a:r>
              <a:rPr lang="en-GB" sz="2400" u="sng" dirty="0">
                <a:latin typeface="+mj-lt"/>
                <a:hlinkClick r:id="rId2"/>
              </a:rPr>
              <a:t>anxious or worried</a:t>
            </a:r>
            <a:r>
              <a:rPr lang="en-GB" sz="2400" dirty="0">
                <a:latin typeface="+mj-lt"/>
              </a:rPr>
              <a:t> </a:t>
            </a:r>
          </a:p>
          <a:p>
            <a:pPr lvl="0">
              <a:spcAft>
                <a:spcPts val="200"/>
              </a:spcAft>
            </a:pPr>
            <a:r>
              <a:rPr lang="en-GB" sz="2400" dirty="0">
                <a:latin typeface="+mj-lt"/>
              </a:rPr>
              <a:t>having </a:t>
            </a:r>
            <a:r>
              <a:rPr lang="en-GB" sz="2400" u="sng" dirty="0">
                <a:latin typeface="+mj-lt"/>
                <a:hlinkClick r:id="rId3"/>
              </a:rPr>
              <a:t>suicidal thoughts</a:t>
            </a:r>
            <a:r>
              <a:rPr lang="en-GB" sz="2400" dirty="0">
                <a:latin typeface="+mj-lt"/>
              </a:rPr>
              <a:t> or thoughts of </a:t>
            </a:r>
            <a:r>
              <a:rPr lang="en-GB" sz="2400" u="sng" dirty="0">
                <a:latin typeface="+mj-lt"/>
                <a:hlinkClick r:id="rId4"/>
              </a:rPr>
              <a:t>harming yourself</a:t>
            </a:r>
            <a:endParaRPr lang="en-GB" sz="2400" dirty="0">
              <a:latin typeface="+mj-lt"/>
            </a:endParaRP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5" cstate="print"/>
          <a:srcRect/>
          <a:stretch>
            <a:fillRect/>
          </a:stretch>
        </p:blipFill>
        <p:spPr bwMode="auto">
          <a:xfrm>
            <a:off x="182575" y="5624690"/>
            <a:ext cx="1437097" cy="1193896"/>
          </a:xfrm>
          <a:prstGeom prst="rect">
            <a:avLst/>
          </a:prstGeom>
          <a:noFill/>
        </p:spPr>
      </p:pic>
    </p:spTree>
    <p:extLst>
      <p:ext uri="{BB962C8B-B14F-4D97-AF65-F5344CB8AC3E}">
        <p14:creationId xmlns:p14="http://schemas.microsoft.com/office/powerpoint/2010/main" val="3948176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525963"/>
          </a:xfrm>
        </p:spPr>
        <p:txBody>
          <a:bodyPr>
            <a:normAutofit fontScale="92500" lnSpcReduction="10000"/>
          </a:bodyPr>
          <a:lstStyle/>
          <a:p>
            <a:pPr marL="0" indent="0">
              <a:spcBef>
                <a:spcPts val="1200"/>
              </a:spcBef>
              <a:buNone/>
            </a:pPr>
            <a:r>
              <a:rPr lang="en-GB" sz="2400" b="1" dirty="0" smtClean="0">
                <a:solidFill>
                  <a:srgbClr val="578300"/>
                </a:solidFill>
                <a:latin typeface="Calibri" panose="020F0502020204030204" pitchFamily="34" charset="0"/>
                <a:ea typeface="Times New Roman" panose="02020603050405020304" pitchFamily="18" charset="0"/>
                <a:cs typeface="Arial" panose="020B0604020202020204" pitchFamily="34" charset="0"/>
              </a:rPr>
              <a:t>	Physical </a:t>
            </a:r>
            <a:r>
              <a:rPr lang="en-GB" sz="2400" b="1" dirty="0">
                <a:solidFill>
                  <a:srgbClr val="578300"/>
                </a:solidFill>
                <a:latin typeface="Calibri" panose="020F0502020204030204" pitchFamily="34" charset="0"/>
                <a:ea typeface="Times New Roman" panose="02020603050405020304" pitchFamily="18" charset="0"/>
                <a:cs typeface="Arial" panose="020B0604020202020204" pitchFamily="34" charset="0"/>
              </a:rPr>
              <a:t>symptoms include</a:t>
            </a:r>
            <a:r>
              <a:rPr lang="en-GB" sz="2400" b="1" dirty="0" smtClean="0">
                <a:solidFill>
                  <a:srgbClr val="578300"/>
                </a:solidFill>
                <a:latin typeface="Calibri" panose="020F0502020204030204" pitchFamily="34" charset="0"/>
                <a:ea typeface="Times New Roman" panose="02020603050405020304" pitchFamily="18" charset="0"/>
                <a:cs typeface="Arial" panose="020B0604020202020204" pitchFamily="34" charset="0"/>
              </a:rPr>
              <a:t>:</a:t>
            </a:r>
          </a:p>
          <a:p>
            <a:pPr marL="0" indent="0">
              <a:spcBef>
                <a:spcPts val="1200"/>
              </a:spcBef>
              <a:buNone/>
            </a:pPr>
            <a:endParaRPr lang="en-GB" sz="2400" b="1" dirty="0">
              <a:latin typeface="Times New Roman" panose="02020603050405020304" pitchFamily="18" charset="0"/>
              <a:ea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moving or speaking more slowly than usual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change in appetite or weight (usually decreased, but sometimes increased) </a:t>
            </a:r>
            <a:endParaRPr lang="en-GB" sz="24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Times New Roman" panose="02020603050405020304" pitchFamily="18" charset="0"/>
              </a:rPr>
              <a:t>d</a:t>
            </a:r>
            <a:r>
              <a:rPr lang="en-GB" sz="2400" dirty="0" smtClean="0">
                <a:latin typeface="Calibri" panose="020F0502020204030204" pitchFamily="34" charset="0"/>
                <a:ea typeface="Calibri" panose="020F0502020204030204" pitchFamily="34" charset="0"/>
                <a:cs typeface="Times New Roman" panose="02020603050405020304" pitchFamily="18" charset="0"/>
              </a:rPr>
              <a:t>igestion issues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unexplained aches and pains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lack of energy or lack of interest in sex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changes to your </a:t>
            </a:r>
            <a:r>
              <a:rPr lang="en-GB" sz="2400" u="sng" dirty="0">
                <a:latin typeface="Calibri" panose="020F0502020204030204" pitchFamily="34" charset="0"/>
                <a:ea typeface="Calibri" panose="020F0502020204030204" pitchFamily="34" charset="0"/>
                <a:cs typeface="Arial" panose="020B0604020202020204" pitchFamily="34" charset="0"/>
                <a:hlinkClick r:id="rId2"/>
              </a:rPr>
              <a:t>menstrual cycle</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buFont typeface="Symbol" panose="05050102010706020507" pitchFamily="18" charset="2"/>
              <a:buChar char=""/>
              <a:tabLst>
                <a:tab pos="457200" algn="l"/>
              </a:tabLst>
            </a:pPr>
            <a:r>
              <a:rPr lang="en-GB" sz="2400" dirty="0">
                <a:latin typeface="Calibri" panose="020F0502020204030204" pitchFamily="34" charset="0"/>
                <a:ea typeface="Calibri" panose="020F0502020204030204" pitchFamily="34" charset="0"/>
                <a:cs typeface="Arial" panose="020B0604020202020204" pitchFamily="34" charset="0"/>
              </a:rPr>
              <a:t>disturbed sleep (for example, finding it hard to fall asleep at night or waking up very early in the morning)</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3"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226937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2" name="Rectangle 1"/>
          <p:cNvSpPr/>
          <p:nvPr/>
        </p:nvSpPr>
        <p:spPr>
          <a:xfrm>
            <a:off x="343372" y="836712"/>
            <a:ext cx="8064896" cy="2847190"/>
          </a:xfrm>
          <a:prstGeom prst="rect">
            <a:avLst/>
          </a:prstGeom>
        </p:spPr>
        <p:txBody>
          <a:bodyPr wrap="square">
            <a:spAutoFit/>
          </a:bodyPr>
          <a:lstStyle/>
          <a:p>
            <a:pPr>
              <a:spcBef>
                <a:spcPts val="1200"/>
              </a:spcBef>
            </a:pPr>
            <a:r>
              <a:rPr lang="en-GB" sz="2200" b="1" dirty="0" smtClean="0">
                <a:solidFill>
                  <a:srgbClr val="578300"/>
                </a:solidFill>
                <a:latin typeface="Calibri" panose="020F0502020204030204" pitchFamily="34" charset="0"/>
                <a:ea typeface="Times New Roman" panose="02020603050405020304" pitchFamily="18" charset="0"/>
                <a:cs typeface="Arial" panose="020B0604020202020204" pitchFamily="34" charset="0"/>
              </a:rPr>
              <a:t>	Social </a:t>
            </a:r>
            <a:r>
              <a:rPr lang="en-GB" sz="2200" b="1" dirty="0">
                <a:solidFill>
                  <a:srgbClr val="578300"/>
                </a:solidFill>
                <a:latin typeface="Calibri" panose="020F0502020204030204" pitchFamily="34" charset="0"/>
                <a:ea typeface="Times New Roman" panose="02020603050405020304" pitchFamily="18" charset="0"/>
                <a:cs typeface="Arial" panose="020B0604020202020204" pitchFamily="34" charset="0"/>
              </a:rPr>
              <a:t>symptoms include</a:t>
            </a:r>
            <a:r>
              <a:rPr lang="en-GB" sz="2200" b="1" dirty="0" smtClean="0">
                <a:solidFill>
                  <a:srgbClr val="578300"/>
                </a:solidFill>
                <a:latin typeface="Calibri" panose="020F0502020204030204" pitchFamily="34" charset="0"/>
                <a:ea typeface="Times New Roman" panose="02020603050405020304" pitchFamily="18" charset="0"/>
                <a:cs typeface="Arial" panose="020B0604020202020204" pitchFamily="34" charset="0"/>
              </a:rPr>
              <a:t>:</a:t>
            </a:r>
          </a:p>
          <a:p>
            <a:pPr>
              <a:spcBef>
                <a:spcPts val="1200"/>
              </a:spcBef>
            </a:pPr>
            <a:endParaRPr lang="en-GB" sz="2200" b="1" dirty="0">
              <a:latin typeface="Times New Roman" panose="02020603050405020304" pitchFamily="18" charset="0"/>
              <a:ea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200" dirty="0">
                <a:latin typeface="Calibri" panose="020F0502020204030204" pitchFamily="34" charset="0"/>
                <a:ea typeface="Calibri" panose="020F0502020204030204" pitchFamily="34" charset="0"/>
                <a:cs typeface="Arial" panose="020B0604020202020204" pitchFamily="34" charset="0"/>
              </a:rPr>
              <a:t>not doing well at work</a:t>
            </a:r>
            <a:endParaRPr lang="en-GB"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200" dirty="0">
                <a:latin typeface="Calibri" panose="020F0502020204030204" pitchFamily="34" charset="0"/>
                <a:ea typeface="Calibri" panose="020F0502020204030204" pitchFamily="34" charset="0"/>
                <a:cs typeface="Arial" panose="020B0604020202020204" pitchFamily="34" charset="0"/>
              </a:rPr>
              <a:t>taking part in fewer social activities and avoiding contact with friends</a:t>
            </a:r>
            <a:endParaRPr lang="en-GB"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200" dirty="0">
                <a:latin typeface="Calibri" panose="020F0502020204030204" pitchFamily="34" charset="0"/>
                <a:ea typeface="Calibri" panose="020F0502020204030204" pitchFamily="34" charset="0"/>
                <a:cs typeface="Arial" panose="020B0604020202020204" pitchFamily="34" charset="0"/>
              </a:rPr>
              <a:t>neglecting your hobbies and interests</a:t>
            </a:r>
            <a:endParaRPr lang="en-GB"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200" dirty="0">
                <a:latin typeface="Calibri" panose="020F0502020204030204" pitchFamily="34" charset="0"/>
                <a:ea typeface="Calibri" panose="020F0502020204030204" pitchFamily="34" charset="0"/>
                <a:cs typeface="Arial" panose="020B0604020202020204" pitchFamily="34" charset="0"/>
              </a:rPr>
              <a:t>having difficulties in your home and family life</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pic>
        <p:nvPicPr>
          <p:cNvPr id="1026" name="Picture 2" descr="thought%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90550"/>
            <a:ext cx="6840760" cy="5642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355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11</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Symbol</vt:lpstr>
      <vt:lpstr>Times New Roman</vt:lpstr>
      <vt:lpstr>Office Theme</vt:lpstr>
      <vt:lpstr>“Depression can be complex and vary widely between people.  As a general rule, if you are depressed, you feel sad, hopeless and lose interest in things you used to enjoy.  The symptoms persist for weeks or months and are bad enough to interfere with your work, social life and family life”.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Bev Boyd</cp:lastModifiedBy>
  <cp:revision>8</cp:revision>
  <dcterms:created xsi:type="dcterms:W3CDTF">2015-02-26T13:47:38Z</dcterms:created>
  <dcterms:modified xsi:type="dcterms:W3CDTF">2015-03-25T15:39:34Z</dcterms:modified>
</cp:coreProperties>
</file>